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</p:sldIdLst>
  <p:sldSz cx="9144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103F-2DF3-4CB8-BF41-9656C70472D1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F256-02B9-42B9-886F-81FE004942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D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1079" y="829970"/>
            <a:ext cx="3687100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33CC"/>
                </a:solidFill>
                <a:latin typeface="Calibri"/>
              </a:rPr>
              <a:t>Tinjauan Pustaka dan Ilustrasi</a:t>
            </a:r>
            <a:endParaRPr lang="en-US" sz="2400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25870" y="1195730"/>
            <a:ext cx="684033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33CC"/>
                </a:solidFill>
                <a:latin typeface="Calibri"/>
              </a:rPr>
              <a:t>kasus</a:t>
            </a:r>
            <a:endParaRPr lang="en-US" sz="2400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07890" y="1571244"/>
            <a:ext cx="4024563" cy="12439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488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4000" b="1" smtClean="0">
                <a:solidFill>
                  <a:srgbClr val="FF33CC"/>
                </a:solidFill>
                <a:latin typeface="Calibri"/>
              </a:rPr>
              <a:t>Rehabilitasi Medik</a:t>
            </a:r>
          </a:p>
          <a:p>
            <a:pPr marL="0" marR="0" lvl="0" indent="0" defTabSz="914400" eaLnBrk="1" fontAlgn="auto" latinLnBrk="0" hangingPunct="1">
              <a:lnSpc>
                <a:spcPts val="480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4000" b="1" smtClean="0">
                <a:solidFill>
                  <a:srgbClr val="FF33CC"/>
                </a:solidFill>
                <a:latin typeface="Calibri"/>
              </a:rPr>
              <a:t>	Penderita Skoliosis</a:t>
            </a:r>
            <a:endParaRPr lang="en-US" sz="40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7350" y="4366818"/>
            <a:ext cx="4499437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33CC"/>
                </a:solidFill>
                <a:latin typeface="Calibri"/>
              </a:rPr>
              <a:t>Dr. Siti Hanan Darodjah, Sp.RM</a:t>
            </a:r>
            <a:endParaRPr lang="en-US" sz="2800">
              <a:solidFill>
                <a:srgbClr val="FF33CC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82520" y="566166"/>
            <a:ext cx="4485843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PATOFISIOLOGI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" y="1739188"/>
            <a:ext cx="7926850" cy="9618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Ada beberapa teori  ttg Patofisiologi scoliosis, yg dapat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dipercaya adalah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" y="2769158"/>
            <a:ext cx="427040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1.  Prinsip Hueter-Volkmann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300" y="3284778"/>
            <a:ext cx="6941067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fi-FI" sz="2800" smtClean="0">
                <a:solidFill>
                  <a:srgbClr val="FFFFFF"/>
                </a:solidFill>
                <a:latin typeface="Calibri"/>
              </a:rPr>
              <a:t>Terjadi karena perbedaan tekanan pada epifisis.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" y="3800398"/>
            <a:ext cx="2480487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2.  Prinsip Wolff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6300" y="4314748"/>
            <a:ext cx="6951968" cy="9618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Terjadi karena adanya reaksi dinamis / kekuatan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fungsional yang berbeda secara terus menerus.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33476"/>
            <a:ext cx="3701334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KLASIFIKASI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1180" y="1891588"/>
            <a:ext cx="4889031" cy="9618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Klasifikasi dapat dibuat berdasar :</a:t>
            </a:r>
          </a:p>
          <a:p>
            <a:pPr>
              <a:lnSpc>
                <a:spcPts val="406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Tipe Non Struktural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2810" y="2833928"/>
            <a:ext cx="1784143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(Fungsional)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5030" y="3348278"/>
            <a:ext cx="394620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Kurva, tdk ada perubahan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7600" y="3863898"/>
            <a:ext cx="268522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struktur anatomis.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5030" y="4379518"/>
            <a:ext cx="4530343" cy="20133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Fleksibilitas normal, koreksi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lateral bending ke sisi konveks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pada posisi tegak atau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berbaring.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5360" y="943355"/>
            <a:ext cx="102592" cy="122950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14"/>
              </a:lnSpc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-</a:t>
            </a:r>
          </a:p>
          <a:p>
            <a:pPr>
              <a:lnSpc>
                <a:spcPts val="3470"/>
              </a:lnSpc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-</a:t>
            </a:r>
          </a:p>
          <a:p>
            <a:pPr>
              <a:lnSpc>
                <a:spcPts val="3480"/>
              </a:lnSpc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-</a:t>
            </a:r>
            <a:endParaRPr lang="en-US" sz="240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8719" y="943355"/>
            <a:ext cx="5848973" cy="39316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14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mtClean="0"/>
              <a:t>	</a:t>
            </a: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Kontraksi jaringan lunak tidak ada.</a:t>
            </a:r>
          </a:p>
          <a:p>
            <a:pPr marL="0" marR="0" lvl="0" indent="0" defTabSz="914400" eaLnBrk="1" fontAlgn="auto" latinLnBrk="0" hangingPunct="1">
              <a:lnSpc>
                <a:spcPts val="347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	Progesifitas tdk ada.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	Klasifikasi non struktural berdasarkan etiologi :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1. Postural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2. Histeria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3. Berhubungan dengan iritasi radiks</a:t>
            </a:r>
          </a:p>
          <a:p>
            <a:pPr marL="0" marR="0" lvl="0" indent="0" defTabSz="914400" eaLnBrk="1" fontAlgn="auto" latinLnBrk="0" hangingPunct="1">
              <a:lnSpc>
                <a:spcPts val="347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4. Inflamasi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5. Berhubungan dengan kontraktur pada hip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6. Berhubungan dengan beda panjang tungkai</a:t>
            </a:r>
            <a:endParaRPr lang="en-US" sz="2400">
              <a:solidFill>
                <a:srgbClr val="FFFFFF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8818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219" y="511098"/>
            <a:ext cx="5317674" cy="610423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T ipe struktural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Perubahan struktur anatomi (rotasi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dan membaji).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Fleksibilitas tidak normal.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Tidak dapat dikoreksi dgn lateral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supine.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Klasifikasi struktural berdasarkan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	etiologi :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1. Idiopatik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2. Kongenital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3. Neuromuscular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4. Trauma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5. Tumor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6. Infeksi tulang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7327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1209" y="596188"/>
            <a:ext cx="7090659" cy="206466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101600" algn="l"/>
                <a:tab pos="1651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 congenital :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016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Tidak bersifat herediter.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3450"/>
              </a:lnSpc>
              <a:buClrTx/>
              <a:buSzTx/>
              <a:buNone/>
              <a:tabLst>
                <a:tab pos="1016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Malformasi kongenital lain 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jantung, bladder,</a:t>
            </a:r>
          </a:p>
          <a:p>
            <a:pPr marL="0" marR="0" lvl="0" indent="0" defTabSz="914400" eaLnBrk="1" fontAlgn="auto" latinLnBrk="0" hangingPunct="1">
              <a:lnSpc>
                <a:spcPts val="4140"/>
              </a:lnSpc>
              <a:buClrTx/>
              <a:buSzTx/>
              <a:buNone/>
              <a:tabLst>
                <a:tab pos="1016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ginjal, malformasi medula spinalis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5839" y="455676"/>
            <a:ext cx="3167534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DIAGNOSIS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740072"/>
            <a:ext cx="160300" cy="2033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13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269" y="1662988"/>
            <a:ext cx="7722627" cy="356366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Sering didiagnosa secara kebetulan, karena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gejala/keluhan skoliosis awal sangat minim bahkan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tidak ada, sehingga sewaktu ditemukan sudah terjadi</a:t>
            </a:r>
          </a:p>
          <a:p>
            <a:pPr>
              <a:lnSpc>
                <a:spcPts val="33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skoliosis.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Diagnosa Skoliosis ditegakkan berdasarkan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anamnesa, pemeriksaan umum dan khusus tulang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belakang, pemeriksaan neurologis, pemeriksaan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radiologis.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040" y="448665"/>
            <a:ext cx="4871205" cy="5450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92"/>
              </a:lnSpc>
            </a:pPr>
            <a:r>
              <a:rPr lang="en-US" sz="3600" b="1" smtClean="0">
                <a:solidFill>
                  <a:srgbClr val="FF33CC"/>
                </a:solidFill>
                <a:latin typeface="Calibri"/>
              </a:rPr>
              <a:t>Anamnesis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(Riwayat Penyakit)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040" y="1595678"/>
            <a:ext cx="2639184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Riwayat keluarga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" y="2111298"/>
            <a:ext cx="6053965" cy="190936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Keadaan umum dan kesehatan pasien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Umur pasien dan kematangan fisiologis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Kapan dan bagaimana deformitas dilihat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pertama kali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" y="4083608"/>
            <a:ext cx="5458289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Apakah deformitas bertambah sejak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dilihat pertama kali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" y="5024678"/>
            <a:ext cx="5084405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Pengobatan apa saja yang pernah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didapat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" y="5967018"/>
            <a:ext cx="3932295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Apakah ada keluhan nyeri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" y="6482638"/>
            <a:ext cx="595810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Keadaan intelegensi dan mental pasien.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448665"/>
            <a:ext cx="3312702" cy="5450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92"/>
              </a:lnSpc>
            </a:pPr>
            <a:r>
              <a:rPr lang="en-US" sz="3600" smtClean="0">
                <a:solidFill>
                  <a:srgbClr val="FF33CC"/>
                </a:solidFill>
                <a:latin typeface="Calibri"/>
              </a:rPr>
              <a:t>Pemeriksaan Fisik</a:t>
            </a:r>
            <a:endParaRPr lang="en-US" sz="3600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15714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269" y="1080058"/>
            <a:ext cx="7509300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Periksa punggung, dada, pelvis, tungkai, kaki &amp; kulit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dari depan, samping &amp; belakang pd posisi berdiri &amp;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membungkuk.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0" y="2449118"/>
            <a:ext cx="7456080" cy="25391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3429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1. </a:t>
            </a:r>
            <a:r>
              <a:rPr lang="en-US" sz="2800" smtClean="0">
                <a:solidFill>
                  <a:srgbClr val="FFFF00"/>
                </a:solidFill>
                <a:latin typeface="Calibri"/>
              </a:rPr>
              <a:t>Kulit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42900" algn="l"/>
                <a:tab pos="4826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-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café au lait spots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(defek lahir) 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Neurofibroma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3429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- Dimpling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/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hairy patch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→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spinal dysraphism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42900" algn="l"/>
                <a:tab pos="482600" algn="l"/>
              </a:tabLst>
              <a:defRPr/>
            </a:pPr>
            <a:r>
              <a:rPr lang="en-US" sz="2800" i="1" smtClean="0">
                <a:solidFill>
                  <a:srgbClr val="FFFFFF"/>
                </a:solidFill>
                <a:latin typeface="Calibri"/>
              </a:rPr>
              <a:t>	- Laxity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berlebih kulit / sendi → kelainan jar ikat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3429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(sindroma Marfan / Ehlers-Danlos)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96188"/>
            <a:ext cx="7328096" cy="9618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2. </a:t>
            </a:r>
            <a:r>
              <a:rPr lang="en-US" sz="2800" smtClean="0">
                <a:solidFill>
                  <a:srgbClr val="FFFF00"/>
                </a:solidFill>
                <a:latin typeface="Calibri"/>
              </a:rPr>
              <a:t>Asimetri tubuh / keseimbangan trunk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- Dari belakang waktu duduk, berdiri &amp; jalan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1769" y="1626158"/>
            <a:ext cx="643015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Translasi lateral dari  kepala → ukur deviasi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2052878"/>
            <a:ext cx="918521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i="1" smtClean="0">
                <a:solidFill>
                  <a:srgbClr val="FFFFFF"/>
                </a:solidFill>
                <a:latin typeface="Calibri"/>
              </a:rPr>
              <a:t>plumb</a:t>
            </a:r>
            <a:endParaRPr lang="en-US" sz="2800" i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568498"/>
            <a:ext cx="7349641" cy="407803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r>
              <a:rPr lang="en-US" smtClean="0"/>
              <a:t>	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line.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endParaRPr lang="en-US" sz="2800" i="1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434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3. </a:t>
            </a:r>
            <a:r>
              <a:rPr lang="en-US" sz="2800" smtClean="0">
                <a:solidFill>
                  <a:srgbClr val="FFFF00"/>
                </a:solidFill>
                <a:latin typeface="Calibri"/>
              </a:rPr>
              <a:t>Tinggi bahu yg berbeda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482600" algn="l"/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	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Umumnya sisi konkaf (cekung) lebih rendah.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D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70305"/>
            <a:ext cx="4387420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PENDAHULUAN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892472"/>
            <a:ext cx="160300" cy="273902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11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4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269" y="1815388"/>
            <a:ext cx="7547579" cy="42689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 : Suatu deformitas yg telah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diketahui sejak jaman hipocrates.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Istilah Medis → Abnormalitas tulang belakang,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terbentuknya kurva kearah lateral.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Sering pada terjadi pada anak-anak.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Alasan utama pasien berobat adalah alasan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kosmetik, nyeri punggung pada daerah thoracal dan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lumbal, pada skoliosis yang berat biasanya karena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143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adanya gangguan cardiopulmoner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.</a:t>
            </a:r>
            <a:endParaRPr lang="en-US" sz="2800">
              <a:solidFill>
                <a:srgbClr val="FFFFFF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72388"/>
            <a:ext cx="7877285" cy="192360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4. Penonjolan skapula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- Salah satu penyebab gambaran asimetri tubuh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Skoliosis kecil &amp; di lumbal → terlihat saat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punggung     terbuka &amp; posisi membungkuk ke depan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1769" y="2644698"/>
            <a:ext cx="674293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Penonjolan skapula daerah konveks → akibat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3071418"/>
            <a:ext cx="81862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rotasi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3585768"/>
            <a:ext cx="7285649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vertebra yg mendorong tulang-tulang iga ke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belakang → “rib hump”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F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82239" y="367588"/>
            <a:ext cx="442704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5. Penonjolan otot paralumbal</a:t>
            </a:r>
            <a:endParaRPr lang="en-US" sz="280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2239" y="883208"/>
            <a:ext cx="5998052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- Skoliosis lumbal &amp; rotasi vertebra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(+), meskipun sudut          kurva kecil , dpt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terlihat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lumbar hump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di sisi konveks.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4100" y="2250998"/>
            <a:ext cx="451905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da-DK" sz="2800" smtClean="0">
                <a:solidFill>
                  <a:srgbClr val="FFFFFF"/>
                </a:solidFill>
                <a:latin typeface="Calibri"/>
              </a:rPr>
              <a:t>- Hrs bedakan dgn spasme otot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2239" y="2677718"/>
            <a:ext cx="165013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paralumbal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2239" y="3707688"/>
            <a:ext cx="5506636" cy="9618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6. </a:t>
            </a:r>
            <a:r>
              <a:rPr lang="en-US" sz="2800" smtClean="0">
                <a:solidFill>
                  <a:srgbClr val="FFFF00"/>
                </a:solidFill>
                <a:latin typeface="Calibri"/>
              </a:rPr>
              <a:t>Kemiringan pelvis (bokong)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- Pss berdiri dgn ke2 hip &amp; knee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2239" y="4650028"/>
            <a:ext cx="5886099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ekstensi penuh,      pemeriksa 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palpasi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krista iliaka &amp; bandingkan ki-ka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4100" y="5592368"/>
            <a:ext cx="531902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Skoliosis lumbal, bokong sisi konkaf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2239" y="6017818"/>
            <a:ext cx="2885983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tampak lebih tinggi.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367588"/>
            <a:ext cx="3414653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7.Beda panjang tungkai</a:t>
            </a:r>
            <a:endParaRPr lang="en-US" sz="280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1769" y="883208"/>
            <a:ext cx="680692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 spinal akibat perbedaan panjang tungkai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309928"/>
            <a:ext cx="348569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biasanya terkompensasi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339898"/>
            <a:ext cx="7527253" cy="13978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8. Perbedaan besar buah dada pada wanita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Sisi konveks tampak lebih kecil karena tulang-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tulang iga sisi konveks terdorong ke belakang.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440" y="444672"/>
            <a:ext cx="160300" cy="116487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4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5019" y="367588"/>
            <a:ext cx="7632089" cy="54245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Program deteksi dini : program aktif utk deteksi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kemungkinan adanya skoliosis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Teknik pemeriksaan :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1.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Forward Bending Test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/ Tes membungkuk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- sederhana &amp; mudah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- px diminta membungkuk ke depan dgn ke2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	lutut lurus &amp; palmar tangan saling berhadapan.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- Pemeriksa amati dr blkng, dpn &amp; samping  -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- Semua asimetri dikuantifikasi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2. Moire topografi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25400" algn="l"/>
                <a:tab pos="584200" algn="l"/>
                <a:tab pos="749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- lbh akurat, ttp lbh sulit &amp; mahal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2850" y="900988"/>
            <a:ext cx="7135736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50800" algn="l"/>
              </a:tabLst>
              <a:defRPr/>
            </a:pPr>
            <a:r>
              <a:rPr lang="it-IT" smtClean="0"/>
              <a:t>	</a:t>
            </a:r>
            <a:r>
              <a:rPr lang="it-IT" sz="2800" smtClean="0">
                <a:solidFill>
                  <a:srgbClr val="FFFFFF"/>
                </a:solidFill>
                <a:latin typeface="Calibri"/>
              </a:rPr>
              <a:t>Program deteksi dini sebaiknya dilakukan secara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50800" algn="l"/>
              </a:tabLst>
              <a:defRPr/>
            </a:pPr>
            <a:r>
              <a:rPr lang="it-IT" sz="2800" smtClean="0">
                <a:solidFill>
                  <a:srgbClr val="FFFFFF"/>
                </a:solidFill>
                <a:latin typeface="Calibri"/>
              </a:rPr>
              <a:t>rutin saat fase pertumbuhan cepat (8-12thn) dgn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7300" y="1754428"/>
            <a:ext cx="1906484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interval 6 bln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440" y="905865"/>
            <a:ext cx="4452244" cy="5450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92"/>
              </a:lnSpc>
            </a:pPr>
            <a:r>
              <a:rPr lang="en-US" sz="3600" b="1" smtClean="0">
                <a:solidFill>
                  <a:srgbClr val="FF33CC"/>
                </a:solidFill>
                <a:latin typeface="Calibri"/>
              </a:rPr>
              <a:t>Pemeriksaan Neurologi</a:t>
            </a:r>
            <a:endParaRPr lang="en-US" sz="36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" y="227728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4069" y="2200198"/>
            <a:ext cx="211724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Keseimbangan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" y="2715818"/>
            <a:ext cx="5337102" cy="33983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Kekuatan otot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Pemeriksaan sensorik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Pemeriksaan refleks tendon dlm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ext. sup dan inf.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Pemeriksaan refleks dinding perut</a:t>
            </a:r>
          </a:p>
          <a:p>
            <a:pPr marL="0" marR="0" lvl="0" indent="0" defTabSz="914400" eaLnBrk="1" fontAlgn="auto" latinLnBrk="0" hangingPunct="1">
              <a:lnSpc>
                <a:spcPts val="412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Symbol"/>
              </a:rPr>
              <a:t>⇒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Refleks abN → pikirkan</a:t>
            </a:r>
          </a:p>
          <a:p>
            <a:pPr marL="0" marR="0" lvl="0" indent="0" defTabSz="914400" eaLnBrk="1" fontAlgn="auto" latinLnBrk="0" hangingPunct="1">
              <a:lnSpc>
                <a:spcPts val="329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kemungkinan kelainan intraspinal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440" y="548680"/>
            <a:ext cx="20678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93"/>
              </a:lnSpc>
            </a:pPr>
            <a:r>
              <a:rPr lang="en-US" sz="216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216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4069" y="448665"/>
            <a:ext cx="4436536" cy="5450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92"/>
              </a:lnSpc>
            </a:pPr>
            <a:r>
              <a:rPr lang="en-US" sz="3600" b="1" smtClean="0">
                <a:solidFill>
                  <a:srgbClr val="FF33CC"/>
                </a:solidFill>
                <a:latin typeface="Calibri"/>
              </a:rPr>
              <a:t>Pemeriksaan radiologis</a:t>
            </a:r>
            <a:endParaRPr lang="en-US" sz="36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" y="1081328"/>
            <a:ext cx="7935121" cy="33983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r>
              <a:rPr lang="en-US" smtClean="0"/>
              <a:t>	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Hasil pemeriksaan radiologis sebagai dasar evaluasi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pemeriksaan awal (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initial evaluation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) dan pemantauan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(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follow up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) hasil terapi serta untuk membantu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menentukan etiologi.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411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Level kurva diklasifikasikan berdasarkan letak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317500" algn="l"/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apekskurva vertebra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6839" y="4510328"/>
            <a:ext cx="3512757" cy="14875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Kurva servikal</a:t>
            </a:r>
          </a:p>
          <a:p>
            <a:pPr>
              <a:lnSpc>
                <a:spcPts val="4050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Kurva servikothorakal</a:t>
            </a:r>
          </a:p>
          <a:p>
            <a:pPr>
              <a:lnSpc>
                <a:spcPts val="4060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Kurva thorakal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629" y="4510328"/>
            <a:ext cx="3355919" cy="14875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apeks antara C1 – C6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apeks antara C7 – T1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apeks antara T2 – T11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4439" y="823132"/>
            <a:ext cx="160300" cy="127708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66CCFF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66CCFF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66CCFF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66CCFF"/>
              </a:solidFill>
              <a:latin typeface="Wingdings"/>
            </a:endParaRPr>
          </a:p>
          <a:p>
            <a:pPr>
              <a:lnSpc>
                <a:spcPts val="2060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</a:t>
            </a:r>
            <a:endParaRPr lang="en-US" sz="1680">
              <a:solidFill>
                <a:srgbClr val="66CCFF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39" y="746048"/>
            <a:ext cx="3036280" cy="14875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 thorakolumbal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 lumbal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 lumbosakral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20640" y="746048"/>
            <a:ext cx="3331874" cy="148758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pt-BR" sz="2800" smtClean="0">
                <a:solidFill>
                  <a:srgbClr val="FFFFFF"/>
                </a:solidFill>
                <a:latin typeface="Calibri"/>
              </a:rPr>
              <a:t>: apeks antara T12 – L1</a:t>
            </a:r>
          </a:p>
          <a:p>
            <a:pPr>
              <a:lnSpc>
                <a:spcPts val="4050"/>
              </a:lnSpc>
            </a:pPr>
            <a:r>
              <a:rPr lang="pt-BR" sz="2800" smtClean="0">
                <a:solidFill>
                  <a:srgbClr val="FFFFFF"/>
                </a:solidFill>
                <a:latin typeface="Calibri"/>
              </a:rPr>
              <a:t>: apeks antara L2 – L4</a:t>
            </a:r>
          </a:p>
          <a:p>
            <a:pPr>
              <a:lnSpc>
                <a:spcPts val="4060"/>
              </a:lnSpc>
            </a:pPr>
            <a:r>
              <a:rPr lang="pt-BR" sz="2800" smtClean="0">
                <a:solidFill>
                  <a:srgbClr val="FFFFFF"/>
                </a:solidFill>
                <a:latin typeface="Calibri"/>
              </a:rPr>
              <a:t>: apeks antara L5 – S1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8980" y="2732328"/>
            <a:ext cx="280673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Posisi  radiologi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" y="3325032"/>
            <a:ext cx="160300" cy="29367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6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3762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▫</a:t>
            </a:r>
            <a:endParaRPr lang="en-US" sz="280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062" y="3247948"/>
            <a:ext cx="7827143" cy="305211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r>
              <a:rPr lang="en-US" smtClean="0"/>
              <a:t>	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Foto berdiri AP dan Lateral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Foto Supine AP dan AP Lateral Bending ka.&amp; Ki.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Foto Oblique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411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Evaluasi kurva: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825500" algn="l"/>
                <a:tab pos="977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 Metode Cobb-Lipman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3789" y="578408"/>
            <a:ext cx="692035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pt-BR" sz="2800" smtClean="0">
                <a:solidFill>
                  <a:srgbClr val="FFFFFF"/>
                </a:solidFill>
                <a:latin typeface="Calibri"/>
              </a:rPr>
              <a:t>Tarik garis lurus melalui tepi atas vertebra batas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005128"/>
            <a:ext cx="8028865" cy="172983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atas kurva dan tepi bawah vertebra batas bawah kurva.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Sudut Cobb adalah sudut yang dibentuk antara dua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garis yang ditarik tegak lurus terhadap kedua garis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tersebut di atas.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650" y="2804515"/>
            <a:ext cx="4023922" cy="5450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392"/>
              </a:lnSpc>
            </a:pPr>
            <a:r>
              <a:rPr lang="en-US" sz="3600" smtClean="0">
                <a:solidFill>
                  <a:srgbClr val="FFFFFF"/>
                </a:solidFill>
                <a:latin typeface="Calibri"/>
              </a:rPr>
              <a:t>-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Metode Risser – Ferguson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2870" y="3437178"/>
            <a:ext cx="548009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Tarik garis lurus antara pusat vertebra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3863898"/>
            <a:ext cx="8063041" cy="216584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batas atas kurva dengan pusat vertebra pada apeks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kurva. Demikian juga antara pusat vertebra batas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bawah kurva dengan pusat vertebra pada apeks kurva.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Sudut Ferguson adalah sudut yang dibentuk oleh kedua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garis tersebut.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D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1130472"/>
            <a:ext cx="160300" cy="29730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13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4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9000" y="1053388"/>
            <a:ext cx="5222007" cy="40894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Penanganan skoliosis  →  deteksi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dini, koreksi kurva yg sudah ada,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pencegahan progesifitas kurva lebih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lanjut.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Radiologis → Identifikasi dan follow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up.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Penatalaksanan :  dapat secara non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operatif atau konservatif  dan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secara operatif.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0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3430" y="6002680"/>
            <a:ext cx="2883931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Metode Cobb-Lippman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5429" y="6002680"/>
            <a:ext cx="3038717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Metode Risser-Ferguson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3170" y="3610102"/>
            <a:ext cx="417422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Moe’s Pedicle Method – Rotasi Vertebra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1200" y="6058661"/>
            <a:ext cx="517391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Cobb’s Spinous-Process Method – Rotasi Vertebra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3139" y="502208"/>
            <a:ext cx="3917739" cy="41947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Evaluasi Rotasi Vertebra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5490" y="326339"/>
            <a:ext cx="7893123" cy="1526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746"/>
              </a:lnSpc>
              <a:buClrTx/>
              <a:buSzTx/>
              <a:buNone/>
              <a:tabLst>
                <a:tab pos="3302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Evaluasi maturitas tulang</a:t>
            </a:r>
          </a:p>
          <a:p>
            <a:pPr marL="0" marR="0" lvl="0" indent="0" defTabSz="914400" eaLnBrk="1" fontAlgn="auto" latinLnBrk="0" hangingPunct="1">
              <a:lnSpc>
                <a:spcPts val="4054"/>
              </a:lnSpc>
              <a:buClrTx/>
              <a:buSzTx/>
              <a:buNone/>
              <a:tabLst>
                <a:tab pos="3302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Osifikasi krista iliaka menurut metode Risser (mulai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3302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dari spina iliaka anterior superior ke arah posterior).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629" y="1990262"/>
            <a:ext cx="160300" cy="232865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6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6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7119" y="1913178"/>
            <a:ext cx="1126912" cy="25391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Risser 1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Risser 2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Risser 3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Risser 4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Risser 5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3560" y="1913178"/>
            <a:ext cx="5450210" cy="25391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osifikasi 25%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osifikasi 50%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osifikasi 75%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osifikasi 100% (sempurna)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: osifikasi sempurna dengan fusi ilium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200" y="495045"/>
            <a:ext cx="5808898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PENATALAKSANAAN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586788"/>
            <a:ext cx="1155957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Tujuan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2101138"/>
            <a:ext cx="4551439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 ringan : mencegah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progresifitas dari deformitas.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3043478"/>
            <a:ext cx="2630144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 berat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0319" y="3559098"/>
            <a:ext cx="3832524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762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mengkoreksi skoliosis dan</a:t>
            </a:r>
          </a:p>
          <a:p>
            <a:pPr marL="0" marR="0" lvl="0" indent="0" defTabSz="914400" eaLnBrk="1" fontAlgn="auto" latinLnBrk="0" hangingPunct="1">
              <a:lnSpc>
                <a:spcPts val="3350"/>
              </a:lnSpc>
              <a:buClrTx/>
              <a:buSzTx/>
              <a:buNone/>
              <a:tabLst>
                <a:tab pos="762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deformitas rotasi sampai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0319" y="4411268"/>
            <a:ext cx="4131067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derajat yang memungkinkan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0319" y="4926888"/>
            <a:ext cx="3949479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762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mempertahankan koreksi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762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yang telah tercapai selama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762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sisa pertumbuhan vertebra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96188"/>
            <a:ext cx="7806689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Pegangan untuk suatu tindakan atau program adalah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342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besarnya sudut Cobb thorakal atau thorakolumbal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538528"/>
            <a:ext cx="6363345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s-E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s-ES" sz="2800" smtClean="0">
                <a:solidFill>
                  <a:srgbClr val="FFFFFF"/>
                </a:solidFill>
                <a:latin typeface="Calibri"/>
              </a:rPr>
              <a:t>Latihan dan observasi, sudut Cobb &lt; 20</a:t>
            </a:r>
            <a:r>
              <a:rPr lang="es-ES" sz="1620" smtClean="0">
                <a:solidFill>
                  <a:srgbClr val="FFFFFF"/>
                </a:solidFill>
                <a:latin typeface="Calibri"/>
              </a:rPr>
              <a:t>o</a:t>
            </a:r>
            <a:r>
              <a:rPr lang="es-ES" sz="2800" smtClean="0">
                <a:solidFill>
                  <a:srgbClr val="FFFFFF"/>
                </a:solidFill>
                <a:latin typeface="Calibri"/>
              </a:rPr>
              <a:t>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2052878"/>
            <a:ext cx="781944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s-E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s-ES" sz="2800" smtClean="0">
                <a:solidFill>
                  <a:srgbClr val="FFFFFF"/>
                </a:solidFill>
                <a:latin typeface="Calibri"/>
              </a:rPr>
              <a:t>Pemberian </a:t>
            </a:r>
            <a:r>
              <a:rPr lang="es-ES" sz="2800" i="1" smtClean="0">
                <a:solidFill>
                  <a:srgbClr val="FFFFFF"/>
                </a:solidFill>
                <a:latin typeface="Calibri"/>
              </a:rPr>
              <a:t>brace </a:t>
            </a:r>
            <a:r>
              <a:rPr lang="es-ES" sz="2800" smtClean="0">
                <a:solidFill>
                  <a:srgbClr val="FFFFFF"/>
                </a:solidFill>
                <a:latin typeface="Calibri"/>
              </a:rPr>
              <a:t>dan latihan, sudut Cobb 20</a:t>
            </a:r>
            <a:r>
              <a:rPr lang="es-ES" sz="1620" smtClean="0">
                <a:solidFill>
                  <a:srgbClr val="FFFFFF"/>
                </a:solidFill>
                <a:latin typeface="Calibri"/>
              </a:rPr>
              <a:t>o </a:t>
            </a:r>
            <a:r>
              <a:rPr lang="es-ES" sz="2800" smtClean="0">
                <a:solidFill>
                  <a:srgbClr val="FFFFFF"/>
                </a:solidFill>
                <a:latin typeface="Calibri"/>
              </a:rPr>
              <a:t>– 45</a:t>
            </a:r>
            <a:r>
              <a:rPr lang="es-ES" sz="1620" smtClean="0">
                <a:solidFill>
                  <a:srgbClr val="FFFFFF"/>
                </a:solidFill>
                <a:latin typeface="Calibri"/>
              </a:rPr>
              <a:t>o</a:t>
            </a:r>
            <a:endParaRPr lang="en-US" sz="162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0269" y="2479598"/>
            <a:ext cx="3804631" cy="43601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atau &lt; 20</a:t>
            </a:r>
            <a:r>
              <a:rPr lang="en-US" sz="1620" smtClean="0">
                <a:solidFill>
                  <a:srgbClr val="FFFFFF"/>
                </a:solidFill>
                <a:latin typeface="Calibri"/>
              </a:rPr>
              <a:t>o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tetapi progresif.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2995218"/>
            <a:ext cx="800033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Operasi, sudut Cobb &gt; 45</a:t>
            </a:r>
            <a:r>
              <a:rPr lang="en-US" sz="1620" smtClean="0">
                <a:solidFill>
                  <a:srgbClr val="FFFFFF"/>
                </a:solidFill>
                <a:latin typeface="Calibri"/>
              </a:rPr>
              <a:t>o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atau &lt; 45</a:t>
            </a:r>
            <a:r>
              <a:rPr lang="en-US" sz="1620" smtClean="0">
                <a:solidFill>
                  <a:srgbClr val="FFFFFF"/>
                </a:solidFill>
                <a:latin typeface="Calibri"/>
              </a:rPr>
              <a:t>o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tetapi progresif.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190" y="252018"/>
            <a:ext cx="7390549" cy="20133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381000" algn="l"/>
                <a:tab pos="1397000" algn="l"/>
                <a:tab pos="3390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A. </a:t>
            </a:r>
            <a:r>
              <a:rPr lang="en-US" sz="2800" smtClean="0">
                <a:solidFill>
                  <a:srgbClr val="FF33CC"/>
                </a:solidFill>
                <a:latin typeface="Calibri"/>
              </a:rPr>
              <a:t>Penatalaksanaan Konservatif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81000" algn="l"/>
                <a:tab pos="1397000" algn="l"/>
                <a:tab pos="3390900" algn="l"/>
              </a:tabLst>
              <a:defRPr/>
            </a:pPr>
            <a:r>
              <a:rPr lang="en-US" sz="2800" smtClean="0">
                <a:solidFill>
                  <a:srgbClr val="FF33CC"/>
                </a:solidFill>
                <a:latin typeface="Calibri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1. Terapi latihan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381000" algn="l"/>
                <a:tab pos="1397000" algn="l"/>
                <a:tab pos="3390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Manfaat : - Memperbaiki postur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381000" algn="l"/>
                <a:tab pos="1397000" algn="l"/>
                <a:tab pos="3390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	- Meningkatkan fleksibilitas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509" y="2738678"/>
            <a:ext cx="1393010" cy="24063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abdomen</a:t>
            </a: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53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dan rasa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63009" y="2311958"/>
            <a:ext cx="4559838" cy="285834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Meningkatkan kekuatan otot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342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Mengkoreksi imbalans otot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Memperbaiki respirasi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Meningkatkan perasaan sehat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percaya diri.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09" y="6167678"/>
            <a:ext cx="52418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bila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0339" y="5740958"/>
            <a:ext cx="7147213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Pemeriksaan radiologi ulang setiap 6 bulan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menetap, kontrol setahun sekali.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4840" y="358698"/>
            <a:ext cx="236750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00"/>
                </a:solidFill>
                <a:latin typeface="Calibri"/>
              </a:rPr>
              <a:t>Pola latihan “X”:</a:t>
            </a:r>
            <a:endParaRPr lang="en-US" sz="280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" y="1294302"/>
            <a:ext cx="160300" cy="36142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39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38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8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38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38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39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38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6469" y="1217218"/>
            <a:ext cx="7601248" cy="382014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Pelvic tilting</a:t>
            </a:r>
          </a:p>
          <a:p>
            <a:pPr>
              <a:lnSpc>
                <a:spcPts val="33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Isometric abdominal exercise</a:t>
            </a:r>
          </a:p>
          <a:p>
            <a:pPr>
              <a:lnSpc>
                <a:spcPts val="33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EDF(Elongasi Derotasi Flexi lateral d-Cotrell) Exercise</a:t>
            </a: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40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Pelvic tilting exercise</a:t>
            </a:r>
          </a:p>
          <a:p>
            <a:pPr>
              <a:lnSpc>
                <a:spcPts val="33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Prone pelvic tilting exercise</a:t>
            </a:r>
          </a:p>
          <a:p>
            <a:pPr>
              <a:lnSpc>
                <a:spcPts val="33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Hyperextension excercises</a:t>
            </a:r>
          </a:p>
          <a:p>
            <a:pPr>
              <a:lnSpc>
                <a:spcPts val="33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Crawling exercise</a:t>
            </a:r>
          </a:p>
          <a:p>
            <a:pPr>
              <a:lnSpc>
                <a:spcPts val="33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Resistive extension exercise.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9930" y="5257088"/>
            <a:ext cx="175932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Pelvic tilting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6780" y="5257088"/>
            <a:ext cx="4245073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Isometric abdominal exercise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1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3789" y="5400598"/>
            <a:ext cx="1812035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EDF exercise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13984" y="5400598"/>
            <a:ext cx="3010311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Pelvic tilting exercise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650" y="291388"/>
            <a:ext cx="271292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Prone pelvic tilting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3896918"/>
            <a:ext cx="2287293" cy="9618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Hyperextension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exercises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D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82059" y="708405"/>
            <a:ext cx="2508700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FFFFFF"/>
                </a:solidFill>
                <a:latin typeface="Times New Roman"/>
              </a:rPr>
              <a:t>DEFINISI</a:t>
            </a:r>
            <a:endParaRPr lang="en-US" sz="4400" b="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90570" y="1892858"/>
            <a:ext cx="5458867" cy="172983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Suatu keadaan patologis dimana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terbentuknya kurva tulang belakang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kearah lateral dari garis tengah dalam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bidang frontal.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0570" y="4025188"/>
            <a:ext cx="5422382" cy="218008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   →  menurut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The Scoliosis</a:t>
            </a:r>
          </a:p>
          <a:p>
            <a:pPr>
              <a:lnSpc>
                <a:spcPts val="3360"/>
              </a:lnSpc>
            </a:pPr>
            <a:r>
              <a:rPr lang="en-US" sz="2800" i="1" smtClean="0">
                <a:solidFill>
                  <a:srgbClr val="FFFFFF"/>
                </a:solidFill>
                <a:latin typeface="Calibri"/>
              </a:rPr>
              <a:t>Research Society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: kurvatura vertebra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ke lateral yang lebih besar dari 10°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yang diukur dgn metode Cobb pada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pemeriksaan radiologi posisi berdiri.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1219" y="4641138"/>
            <a:ext cx="250594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Crawling exercise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3986" y="4641138"/>
            <a:ext cx="401167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Resistive extension exercise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8818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219" y="511098"/>
            <a:ext cx="7658443" cy="566821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Penderita skoliosis yang masuk program latihan :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377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Penderita skoliosis ringan : thorakal sudut Cobb &lt;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20o dan lumbal sudut Cobb &lt; 15o.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Penderita skoliosis sedang, yang seharusnya dapat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brace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, tetapi tidak mampu. Thorakal sudut Cobb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20o – 45º dan lumbal sudut Cobb 15o – 30o.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Penderita yang dimasukkan di dalam program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bracing, tetapi memerlukan program latihan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pendahuluan oleh karena rigiditas tulang punggung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yang berat atau sudut Cobb &gt; 40o, setelah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fleksibilitas tulang punggung maju, baru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254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pengukuran dan pembuatan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brace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dilakukan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94771"/>
            <a:ext cx="65724" cy="238526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Calibri"/>
              </a:rPr>
              <a:t>-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Calibri"/>
            </a:endParaRPr>
          </a:p>
          <a:p>
            <a:pPr>
              <a:lnSpc>
                <a:spcPts val="2500"/>
              </a:lnSpc>
            </a:pPr>
            <a:r>
              <a:rPr lang="en-US" sz="1680" smtClean="0">
                <a:solidFill>
                  <a:srgbClr val="FFFFCC"/>
                </a:solidFill>
                <a:latin typeface="Calibri"/>
              </a:rPr>
              <a:t>-</a:t>
            </a:r>
            <a:endParaRPr lang="en-US" sz="1680">
              <a:solidFill>
                <a:srgbClr val="FFFF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5700" y="629208"/>
            <a:ext cx="7406836" cy="446276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Persiapan operasi untuk memperbaiki fleksibilitas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tulang punggung, perbaikan kontraktur ligamen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dan otot punggung, serta koreksi kontraktur ringan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dari persendian tungkai jika ada.</a:t>
            </a: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44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Penderita yang tidak diindikasikan untuk hanya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mendapat program latihan, tetapi program latihan</a:t>
            </a:r>
          </a:p>
          <a:p>
            <a:pPr>
              <a:lnSpc>
                <a:spcPts val="303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merupakan satu-satunya alternatif yang dapat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dipilih untuk penderita (tidak ada biaya, menolak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memakai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brace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, menolak operasi dan penderita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dewasa yang tidak diprogram untuk operasi).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7900" y="646988"/>
            <a:ext cx="3713261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2. Penggunaan alat bantu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3789" y="1171498"/>
            <a:ext cx="307879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Bentuk traksi, brace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3789" y="1687118"/>
            <a:ext cx="719273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fi-FI" sz="2800" smtClean="0">
                <a:solidFill>
                  <a:srgbClr val="FFFFFF"/>
                </a:solidFill>
                <a:latin typeface="Calibri"/>
              </a:rPr>
              <a:t>- Fungsi mengoreksi kurva atau mempertahankan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75080" y="2202738"/>
            <a:ext cx="609699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koreksi yang telah dilakukan dgn cara lain.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3780" y="3232708"/>
            <a:ext cx="356039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a. Traksi (metoda Cotrel)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6360" y="3748328"/>
            <a:ext cx="7073027" cy="20133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Menggunakan beban dan gaya untuk toleransi,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melemaskan jaringan lunak pre/durante operasi,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memanjangkan vertebra shg menurunkan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kurvatura.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6879" y="291388"/>
            <a:ext cx="3222164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Traksi (metode Cotrel)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620" y="4928158"/>
            <a:ext cx="292939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Meja Cotrel traction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1209" y="672388"/>
            <a:ext cx="1177245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b. Brace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252301"/>
            <a:ext cx="65724" cy="2588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Calibri"/>
              </a:rPr>
              <a:t>-</a:t>
            </a:r>
            <a:endParaRPr lang="en-US" sz="1680">
              <a:solidFill>
                <a:srgbClr val="FFFFCC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1219" y="1186738"/>
            <a:ext cx="7668381" cy="470641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Prinsip : memberi tekanan pada sisi konveks dari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kurva dan tempat rotasi iga, diimbangi tekanan pada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bagian skeletal yg terfiksasi.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411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★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CTLSO ( Milwaukee brace)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. Memberi support pada pelvis, koreksi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deformitas rotasi seperti angulasi iga dan rotasi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pelvis.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. Pemakaian 23 jam/hari sampai usia maturitas</a:t>
            </a:r>
          </a:p>
          <a:p>
            <a:pPr marL="0" marR="0" lvl="0" indent="0" defTabSz="914400" eaLnBrk="1" fontAlgn="auto" latinLnBrk="0" hangingPunct="1">
              <a:lnSpc>
                <a:spcPts val="3360"/>
              </a:lnSpc>
              <a:buClrTx/>
              <a:buSzTx/>
              <a:buNone/>
              <a:tabLst>
                <a:tab pos="25400" algn="l"/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tulang dan koreksi stabil.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2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5660" y="511098"/>
            <a:ext cx="3907865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Indikasi Milwaukee brace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1510" y="940358"/>
            <a:ext cx="6220549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Pada usia tulang dan usia kronologis yang</a:t>
            </a:r>
          </a:p>
          <a:p>
            <a:pPr>
              <a:lnSpc>
                <a:spcPts val="33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imatur, terutama pada masa pertumbuhan</a:t>
            </a:r>
          </a:p>
          <a:p>
            <a:pPr>
              <a:lnSpc>
                <a:spcPts val="33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tercepat.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3039" y="2230678"/>
            <a:ext cx="5993949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Masih ada fleksibilitas, hasil lebih baik.</a:t>
            </a:r>
          </a:p>
          <a:p>
            <a:pPr>
              <a:lnSpc>
                <a:spcPts val="3380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Besar kurva skoliosis 20o – 45o.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3039" y="3090468"/>
            <a:ext cx="7061613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s-E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s-ES" sz="2800" smtClean="0">
                <a:solidFill>
                  <a:srgbClr val="FFFFFF"/>
                </a:solidFill>
                <a:latin typeface="Calibri"/>
              </a:rPr>
              <a:t>Besar kurva &lt; 20o, dengan rotasi vertebra dan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39" y="3430828"/>
            <a:ext cx="136345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progresif.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3039" y="3861358"/>
            <a:ext cx="6649834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Penonjolan tulang iga tidak lebih dari 5 cm,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39" y="4202988"/>
            <a:ext cx="3230949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tanpa lordosis torakal.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3039" y="4632248"/>
            <a:ext cx="5981574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it-IT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it-IT" sz="2800" smtClean="0">
                <a:solidFill>
                  <a:srgbClr val="FFFFFF"/>
                </a:solidFill>
                <a:latin typeface="Calibri"/>
              </a:rPr>
              <a:t>Penderita kooperatif, ada motivasi dan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1639" y="4973878"/>
            <a:ext cx="3446136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dorongan dari keluarga.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63039" y="5403138"/>
            <a:ext cx="6558077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fi-FI" sz="1680" smtClean="0">
                <a:solidFill>
                  <a:srgbClr val="66CCFF"/>
                </a:solidFill>
                <a:latin typeface="Wingdings"/>
              </a:rPr>
              <a:t> </a:t>
            </a:r>
            <a:r>
              <a:rPr lang="fi-FI" sz="2800" smtClean="0">
                <a:solidFill>
                  <a:srgbClr val="FFFFFF"/>
                </a:solidFill>
                <a:latin typeface="Calibri"/>
              </a:rPr>
              <a:t>Paska operasi fusi untuk mempertahankan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39" y="5744768"/>
            <a:ext cx="3889719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koreksi yang telah didapat.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358698"/>
            <a:ext cx="3643113" cy="41479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★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TLSO ( Boston brace)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1219" y="787958"/>
            <a:ext cx="7253396" cy="172983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Lebih dapat di terima secara kosmetik.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Tidak dapat disesuaikan dgn pertumbuhan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longitudinal, perubahan kurva, berat badan yang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meningkat.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1219" y="2507538"/>
            <a:ext cx="759163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Dapat untuk kurva thoracal bawah, thoracolumbal,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3780" y="2938068"/>
            <a:ext cx="3904210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lumbal, apex dibawah Th.8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1219" y="3367328"/>
            <a:ext cx="347152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Brace dihentikan jika 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3780" y="3796588"/>
            <a:ext cx="7462299" cy="26018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762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. Skoliosis menjadi progresif, karena perlu operasi.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762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. Bila dapat mengkoreksi dan mempertahankannya,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762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dapat diteruskan sampai maturitas, dilepas 3 jam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762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/hari atau 2 kali 2 jam/hari, interval 3 jam. Dalam</a:t>
            </a:r>
          </a:p>
          <a:p>
            <a:pPr marL="0" marR="0" lvl="0" indent="0" defTabSz="914400" eaLnBrk="1" fontAlgn="auto" latinLnBrk="0" hangingPunct="1">
              <a:lnSpc>
                <a:spcPts val="3380"/>
              </a:lnSpc>
              <a:buClrTx/>
              <a:buSzTx/>
              <a:buNone/>
              <a:tabLst>
                <a:tab pos="762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setahun kmd. dapat dilepas 6 jam/hari, lalu hanya</a:t>
            </a:r>
          </a:p>
          <a:p>
            <a:pPr marL="0" marR="0" lvl="0" indent="0" defTabSz="914400" eaLnBrk="1" fontAlgn="auto" latinLnBrk="0" hangingPunct="1">
              <a:lnSpc>
                <a:spcPts val="3390"/>
              </a:lnSpc>
              <a:buClrTx/>
              <a:buSzTx/>
              <a:buNone/>
              <a:tabLst>
                <a:tab pos="76200" algn="l"/>
                <a:tab pos="1651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dilepas malam hari saja.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2630" y="511098"/>
            <a:ext cx="254794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3. Stimulasi listrik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" y="928928"/>
            <a:ext cx="7904793" cy="228267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Digunakan pada kurva antara 20o – 40o. Dilakukan</a:t>
            </a:r>
          </a:p>
          <a:p>
            <a:pPr marL="0" marR="0" lvl="0" indent="0" defTabSz="914400" eaLnBrk="1" fontAlgn="auto" latinLnBrk="0" hangingPunct="1">
              <a:lnSpc>
                <a:spcPts val="2680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stimulasi otot paraspinal, pada sisi apeks kurva.</a:t>
            </a:r>
          </a:p>
          <a:p>
            <a:pPr marL="0" marR="0" lvl="0" indent="0" defTabSz="914400" eaLnBrk="1" fontAlgn="auto" latinLnBrk="0" hangingPunct="1">
              <a:lnSpc>
                <a:spcPts val="2690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Penggunaan stimulasi listrik bertujuan memelihara</a:t>
            </a:r>
          </a:p>
          <a:p>
            <a:pPr marL="0" marR="0" lvl="0" indent="0" defTabSz="914400" eaLnBrk="1" fontAlgn="auto" latinLnBrk="0" hangingPunct="1">
              <a:lnSpc>
                <a:spcPts val="2690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vitalitas otot pada sisi tubuh yang mengalami skoliosis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</a:tabLst>
              <a:defRPr/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</a:tabLst>
              <a:defRPr/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4280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sz="2800" smtClean="0">
                <a:solidFill>
                  <a:srgbClr val="FF33CC"/>
                </a:solidFill>
                <a:latin typeface="Calibri"/>
              </a:rPr>
              <a:t>B. Penatalaksanaan Operatif</a:t>
            </a:r>
            <a:endParaRPr lang="en-US" sz="2800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6300" y="3180638"/>
            <a:ext cx="6211059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Tujuan untuk memperbaiki deformitas dan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6300" y="3609898"/>
            <a:ext cx="7599773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mempertahankan perbaikan tersebut sampai terjadi</a:t>
            </a:r>
          </a:p>
          <a:p>
            <a:pPr>
              <a:lnSpc>
                <a:spcPts val="33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fusi vertebra.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5019" y="4469688"/>
            <a:ext cx="3642792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Indikasi terapi operatif :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7589" y="4898948"/>
            <a:ext cx="6777048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a. Pasien yang telah diterapi dengan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brace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tapi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60169" y="5329478"/>
            <a:ext cx="4348691" cy="421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skoliosisnya tetap bertambah.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D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3129" y="684276"/>
            <a:ext cx="4390626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EPIDEMIOLOGI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6439" y="1740072"/>
            <a:ext cx="160300" cy="275184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6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4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8070" y="1644142"/>
            <a:ext cx="5071901" cy="33855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399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Prevalensi skoliosis ckp tinggi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Dpt pd semua umur</a:t>
            </a:r>
          </a:p>
          <a:p>
            <a:pPr>
              <a:lnSpc>
                <a:spcPts val="4231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Skoliosis idiopatik adolescent → 2-</a:t>
            </a:r>
          </a:p>
          <a:p>
            <a:pPr>
              <a:lnSpc>
                <a:spcPts val="3189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4 % dr populasi 10-16 thn</a:t>
            </a:r>
          </a:p>
          <a:p>
            <a:pPr>
              <a:lnSpc>
                <a:spcPts val="4080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♀ &gt;&gt;&gt; ♂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Lain, ♀ = ♂, hanya ♀kurva &gt; besar</a:t>
            </a:r>
          </a:p>
          <a:p>
            <a:pPr>
              <a:lnSpc>
                <a:spcPts val="3340"/>
              </a:lnSpc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&amp; srng perlu penanganan</a:t>
            </a:r>
            <a:endParaRPr lang="en-US" sz="2800">
              <a:solidFill>
                <a:srgbClr val="FFFFFF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53892"/>
            <a:ext cx="160300" cy="473315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81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78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74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5700" y="476808"/>
            <a:ext cx="7428893" cy="53219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Pasien yang terlambat untuk diterapi dengan</a:t>
            </a:r>
          </a:p>
          <a:p>
            <a:pPr>
              <a:lnSpc>
                <a:spcPts val="3030"/>
              </a:lnSpc>
            </a:pPr>
            <a:r>
              <a:rPr lang="en-US" sz="2800" i="1" smtClean="0">
                <a:solidFill>
                  <a:srgbClr val="FFFFFF"/>
                </a:solidFill>
                <a:latin typeface="Calibri"/>
              </a:rPr>
              <a:t>brace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, 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→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pasien dengan kurva lebih dari 50o atau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anak dengan pertumbuhan vertebra telah selesai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(perempuan dengan usia tulang 15 tahun atau laki-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laki dengan usia tulang 17 tahun).</a:t>
            </a:r>
          </a:p>
          <a:p>
            <a:pPr>
              <a:lnSpc>
                <a:spcPts val="37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Pasien dengan kurva thorakal lebih dari 50o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meskipun secara kosmetik dapat diterima oleh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pasien, tapi dengan fungsi kardiopulmoner yang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menurun.</a:t>
            </a:r>
          </a:p>
          <a:p>
            <a:pPr>
              <a:lnSpc>
                <a:spcPts val="37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Pasien dengan nyeri hebat yang berkaitan dengan</a:t>
            </a:r>
          </a:p>
          <a:p>
            <a:pPr>
              <a:lnSpc>
                <a:spcPts val="303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skoliosis.</a:t>
            </a:r>
          </a:p>
          <a:p>
            <a:pPr>
              <a:lnSpc>
                <a:spcPts val="371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Pasien skoliosis dengan kurva tidak balans</a:t>
            </a:r>
          </a:p>
          <a:p>
            <a:pPr>
              <a:lnSpc>
                <a:spcPts val="303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(dekompensasi).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44467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0269" y="367588"/>
            <a:ext cx="6411820" cy="25391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Paska operasi dilakukan follow up radiologi :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• Dimulai pada saat di Rumah Sakit.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• Pada tahun I  : setiap 3 bulan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• Pada tahun II : setiap 6 bulan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• Setiap tahun sampai matur.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3579" y="378206"/>
            <a:ext cx="2246834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Prognosa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500" y="174007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0130" y="1662988"/>
            <a:ext cx="7195944" cy="8720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Prognosis sulit diramalkan, karena tidak diketahui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kurva akan progresif atau tidak.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500" y="2604058"/>
            <a:ext cx="7334380" cy="306494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241300" algn="l"/>
              </a:tabLst>
              <a:defRPr/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Faktor-faktor yg dapat memengaruhi prognosa :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1. Usia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2. Maturitas tulang</a:t>
            </a:r>
          </a:p>
          <a:p>
            <a:pPr marL="0" marR="0" lvl="0" indent="0" defTabSz="914400" eaLnBrk="1" fontAlgn="auto" latinLnBrk="0" hangingPunct="1">
              <a:lnSpc>
                <a:spcPts val="4050"/>
              </a:lnSpc>
              <a:buClrTx/>
              <a:buSzTx/>
              <a:buNone/>
              <a:tabLst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3. Etiologi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4. Penanganan adekuat</a:t>
            </a:r>
          </a:p>
          <a:p>
            <a:pPr marL="0" marR="0" lvl="0" indent="0" defTabSz="914400" eaLnBrk="1" fontAlgn="auto" latinLnBrk="0" hangingPunct="1">
              <a:lnSpc>
                <a:spcPts val="4060"/>
              </a:lnSpc>
              <a:buClrTx/>
              <a:buSzTx/>
              <a:buNone/>
              <a:tabLst>
                <a:tab pos="2413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5. Kepatuhan dan disiplin pasien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3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75759" y="566166"/>
            <a:ext cx="2726708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smtClean="0">
                <a:solidFill>
                  <a:srgbClr val="CCECFF"/>
                </a:solidFill>
                <a:latin typeface="Times New Roman"/>
              </a:rPr>
              <a:t>Kesimpulan</a:t>
            </a:r>
            <a:endParaRPr lang="en-US" sz="4400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544492"/>
            <a:ext cx="160300" cy="193751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77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7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269" y="1467408"/>
            <a:ext cx="7597336" cy="484748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Penanganan Scoliosis adalah hal sulit, tidak dapat</a:t>
            </a:r>
          </a:p>
          <a:p>
            <a:pPr>
              <a:lnSpc>
                <a:spcPts val="303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tergesa-gesa, membutuhkan penanganan yang lama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dan pemeriksaan rutin.</a:t>
            </a:r>
          </a:p>
          <a:p>
            <a:pPr>
              <a:lnSpc>
                <a:spcPts val="37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Peranan radiologi → sangat penting</a:t>
            </a:r>
          </a:p>
          <a:p>
            <a:pPr>
              <a:lnSpc>
                <a:spcPts val="37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Berbagai penatalaksanaan skoliosis, untuk diagnosa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awal, menentukan terapi yg tepat, follow up. baik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dengan terapi latihan, penggunaan traksi, </a:t>
            </a:r>
            <a:r>
              <a:rPr lang="en-US" sz="2800" i="1" smtClean="0">
                <a:solidFill>
                  <a:srgbClr val="FFFFFF"/>
                </a:solidFill>
                <a:latin typeface="Calibri"/>
              </a:rPr>
              <a:t>brace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dan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operasi, memerlukan penanganan bersama-sama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dalam suatu tim (pasien, keluarga, dokter,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fisoterapis, orthotis, psikolog, pekerja sosial medik),</a:t>
            </a:r>
          </a:p>
          <a:p>
            <a:pPr>
              <a:lnSpc>
                <a:spcPts val="303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harus bekerja sama untuk mendapatkan hasil yang</a:t>
            </a:r>
          </a:p>
          <a:p>
            <a:pPr>
              <a:lnSpc>
                <a:spcPts val="302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sebaik-baiknya.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9930" y="441705"/>
            <a:ext cx="7939674" cy="137217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4910"/>
              </a:lnSpc>
              <a:buClrTx/>
              <a:buSzTx/>
              <a:buNone/>
              <a:tabLst>
                <a:tab pos="3035300" algn="l"/>
              </a:tabLst>
              <a:defRPr/>
            </a:pPr>
            <a:r>
              <a:rPr lang="en-US" smtClean="0"/>
              <a:t>	</a:t>
            </a:r>
            <a:r>
              <a:rPr lang="en-US" sz="4400" smtClean="0">
                <a:solidFill>
                  <a:srgbClr val="CCECFF"/>
                </a:solidFill>
                <a:latin typeface="Times New Roman"/>
              </a:rPr>
              <a:t>ILUSTRASI KASUS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035300" algn="l"/>
              </a:tabLst>
              <a:defRPr/>
            </a:pPr>
            <a:endParaRPr lang="en-US" sz="4400" smtClean="0">
              <a:solidFill>
                <a:srgbClr val="CCECFF"/>
              </a:solidFill>
              <a:latin typeface="Times New Roman"/>
            </a:endParaRPr>
          </a:p>
          <a:p>
            <a:pPr marL="0" marR="0" lvl="0" indent="0" defTabSz="914400" eaLnBrk="1" fontAlgn="auto" latinLnBrk="0" hangingPunct="1">
              <a:lnSpc>
                <a:spcPts val="4839"/>
              </a:lnSpc>
              <a:buClrTx/>
              <a:buSzTx/>
              <a:buNone/>
              <a:tabLst>
                <a:tab pos="3035300" algn="l"/>
              </a:tabLst>
              <a:defRPr/>
            </a:pPr>
            <a:r>
              <a:rPr lang="en-US" sz="3200" b="1" smtClean="0">
                <a:solidFill>
                  <a:srgbClr val="FF66CC"/>
                </a:solidFill>
                <a:latin typeface="Calibri"/>
              </a:rPr>
              <a:t>Identitas</a:t>
            </a:r>
            <a:endParaRPr lang="en-US" sz="3200" b="1">
              <a:solidFill>
                <a:srgbClr val="FF66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3019" y="1833270"/>
            <a:ext cx="2139112" cy="404386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Nama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Jenis Kelamin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Umur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Alamat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37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Agama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Pendidikan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Suku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No. CM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Tanggal diperiksa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9050" y="1833270"/>
            <a:ext cx="4566186" cy="404386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mtClean="0"/>
              <a:t>					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: L. Adrian wibowo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			: laki-laki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		: 20 tahun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			: Abdul Rahman Saleh, Kebun</a:t>
            </a:r>
          </a:p>
          <a:p>
            <a:pPr marL="0" marR="0" lvl="0" indent="0" defTabSz="914400" eaLnBrk="1" fontAlgn="auto" latinLnBrk="0" hangingPunct="1">
              <a:lnSpc>
                <a:spcPts val="318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	Arum, Semarang Barat.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			: Katolik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Mahasiswa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: Jawa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: C 104378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444500" algn="l"/>
                <a:tab pos="457200" algn="l"/>
                <a:tab pos="469900" algn="l"/>
                <a:tab pos="635000" algn="l"/>
                <a:tab pos="850900" algn="l"/>
                <a:tab pos="8890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: 5 september 2008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240" y="792937"/>
            <a:ext cx="2095125" cy="4834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04"/>
              </a:lnSpc>
            </a:pPr>
            <a:r>
              <a:rPr lang="en-US" sz="3200" b="1" smtClean="0">
                <a:solidFill>
                  <a:srgbClr val="FF66CC"/>
                </a:solidFill>
                <a:latin typeface="Calibri"/>
              </a:rPr>
              <a:t>Anamnesa  :</a:t>
            </a:r>
            <a:endParaRPr lang="en-US" sz="3200" b="1">
              <a:solidFill>
                <a:srgbClr val="FF66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0110" y="1832000"/>
            <a:ext cx="1932132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i="1" smtClean="0">
                <a:solidFill>
                  <a:srgbClr val="FFFFFF"/>
                </a:solidFill>
                <a:latin typeface="Calibri"/>
              </a:rPr>
              <a:t>Keluhan Utama</a:t>
            </a:r>
            <a:endParaRPr lang="en-US" sz="2400" i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3460" y="2247290"/>
            <a:ext cx="5534592" cy="7822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Benjolan pada tulang punggung kiri atas dan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punggung sering cape.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719" y="3462680"/>
            <a:ext cx="3371885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i="1" smtClean="0">
                <a:solidFill>
                  <a:srgbClr val="FFFFFF"/>
                </a:solidFill>
                <a:latin typeface="Calibri"/>
              </a:rPr>
              <a:t>Riwayat Penyakit Sekarang</a:t>
            </a:r>
            <a:endParaRPr lang="en-US" sz="2400" i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" y="3867810"/>
            <a:ext cx="7946791" cy="137217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mtClean="0"/>
              <a:t>	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Benjolan pada tulang punggung kiri → ± 2 tahun. Benjolan</a:t>
            </a:r>
          </a:p>
          <a:p>
            <a:pPr marL="0" marR="0" lvl="0" indent="0" defTabSz="914400" eaLnBrk="1" fontAlgn="auto" latinLnBrk="0" hangingPunct="1">
              <a:lnSpc>
                <a:spcPts val="2590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mulanya tidak kentara, hanya diurut, lama-lama terlihat meski</a:t>
            </a:r>
          </a:p>
          <a:p>
            <a:pPr marL="0" marR="0" lvl="0" indent="0" defTabSz="914400" eaLnBrk="1" fontAlgn="auto" latinLnBrk="0" hangingPunct="1">
              <a:lnSpc>
                <a:spcPts val="2590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penderita berpakaian. Pinggul penderita juga menjadi  sedikit</a:t>
            </a:r>
          </a:p>
          <a:p>
            <a:pPr marL="0" marR="0" lvl="0" indent="0" defTabSz="914400" eaLnBrk="1" fontAlgn="auto" latinLnBrk="0" hangingPunct="1">
              <a:lnSpc>
                <a:spcPts val="2590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bengkok.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240" y="5259730"/>
            <a:ext cx="7894020" cy="103874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mtClean="0"/>
              <a:t>	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Adanya nyeri punggung yang bersifat menusuk, setempat</a:t>
            </a:r>
          </a:p>
          <a:p>
            <a:pPr marL="0" marR="0" lvl="0" indent="0" defTabSz="914400" eaLnBrk="1" fontAlgn="auto" latinLnBrk="0" hangingPunct="1">
              <a:lnSpc>
                <a:spcPts val="2590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dan tidak menjalar. Nyeri terutama timbul bila penderita duduk</a:t>
            </a:r>
          </a:p>
          <a:p>
            <a:pPr marL="0" marR="0" lvl="0" indent="0" defTabSz="914400" eaLnBrk="1" fontAlgn="auto" latinLnBrk="0" hangingPunct="1">
              <a:lnSpc>
                <a:spcPts val="2590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lama atau jika jongkok saat buang air besar.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833780"/>
            <a:ext cx="6730817" cy="371896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Nyeri berkurang dgn istirahat (berbaring telentang).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Kelemahan pada anggota gerak tidak ada. Sdkt sesak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napas, dan mudah cape terutama jika aktivitas berat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seperti olah raga dikampus, berjalan jauh, naik turun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tangga. Penderita merasa minder dan malu dengan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kondisi tubuhnya. Sebelumnya telah berobat ke SpBO,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dianjurkan untuk operasi tetapi menolak sehingga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dirujuk ke bagian rehabilitasi medik.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800"/>
              </a:lnSpc>
            </a:pPr>
            <a:r>
              <a:rPr lang="en-US" sz="2400" i="1" smtClean="0">
                <a:solidFill>
                  <a:srgbClr val="FFFFFF"/>
                </a:solidFill>
                <a:latin typeface="Calibri"/>
              </a:rPr>
              <a:t>Riwayat Penyakit Dahulu</a:t>
            </a:r>
            <a:endParaRPr lang="en-US" sz="2400" i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1080" y="4516780"/>
            <a:ext cx="5071004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sv-SE" sz="2400" smtClean="0">
                <a:solidFill>
                  <a:srgbClr val="FFFFFF"/>
                </a:solidFill>
                <a:latin typeface="Calibri"/>
              </a:rPr>
              <a:t>Dikatakan bahwa penderita tidak pernah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1080" y="4885080"/>
            <a:ext cx="6260368" cy="11156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mengalami trauma sehubungan dengan tulang</a:t>
            </a:r>
          </a:p>
          <a:p>
            <a:pPr>
              <a:lnSpc>
                <a:spcPts val="29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belakangnya dan tidak pernah menderita penyakit</a:t>
            </a:r>
          </a:p>
          <a:p>
            <a:pPr>
              <a:lnSpc>
                <a:spcPts val="28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yang serius. Riwayat gangguan penglihatan (-).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367690"/>
            <a:ext cx="3327258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i="1" smtClean="0">
                <a:solidFill>
                  <a:srgbClr val="FFFFFF"/>
                </a:solidFill>
                <a:latin typeface="Calibri"/>
              </a:rPr>
              <a:t>Riwayat Penyakit Keluarga</a:t>
            </a:r>
            <a:endParaRPr lang="en-US" sz="2400" i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7280" y="735990"/>
            <a:ext cx="4759701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Hanya penderita yang sakit seperti ini.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472590"/>
            <a:ext cx="2940613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i="1" smtClean="0">
                <a:solidFill>
                  <a:srgbClr val="FFFFFF"/>
                </a:solidFill>
                <a:latin typeface="Calibri"/>
              </a:rPr>
              <a:t>Riwayat Sosial Ekonomi</a:t>
            </a:r>
            <a:endParaRPr lang="en-US" sz="2400" i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5860" y="1840890"/>
            <a:ext cx="6793270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Anak bungsu dari 3 saudara dan saat ini sedang kuliah.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2132990"/>
            <a:ext cx="7971349" cy="185416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Biaya pendidikan dari beasiswa. Ayah pensiunan pegawai negeri</a:t>
            </a:r>
          </a:p>
          <a:p>
            <a:pPr>
              <a:lnSpc>
                <a:spcPts val="23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dan ibu sebagai IRT. Penderita tinggal bersama kedua orang</a:t>
            </a:r>
          </a:p>
          <a:p>
            <a:pPr>
              <a:lnSpc>
                <a:spcPts val="231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tuanya di Semarang, rumah permanen 1 lantai dengan 3 kamar</a:t>
            </a:r>
          </a:p>
          <a:p>
            <a:pPr>
              <a:lnSpc>
                <a:spcPts val="23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tidur dihuni 5 orang. WC jongkok, air sumur dan penerangan</a:t>
            </a:r>
          </a:p>
          <a:p>
            <a:pPr>
              <a:lnSpc>
                <a:spcPts val="23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PLN. Selama pengobatan penderita selalu diantar ibunya. Biaya</a:t>
            </a:r>
          </a:p>
          <a:p>
            <a:pPr>
              <a:lnSpc>
                <a:spcPts val="230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pengobatan ditanggung oleh Askes.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9900" y="371297"/>
            <a:ext cx="3030894" cy="4834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04"/>
              </a:lnSpc>
            </a:pPr>
            <a:r>
              <a:rPr lang="en-US" sz="3200" b="1" smtClean="0">
                <a:solidFill>
                  <a:srgbClr val="FF33CC"/>
                </a:solidFill>
                <a:latin typeface="Calibri"/>
              </a:rPr>
              <a:t>Pemeriksaan Fisik</a:t>
            </a:r>
            <a:endParaRPr lang="en-US" sz="32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900" y="1340510"/>
            <a:ext cx="2010230" cy="18477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Keadaan Umum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Kesadaran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Tekanan Darah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Nadi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Frekuensi napas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5900" y="1340510"/>
            <a:ext cx="2698880" cy="18477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tampak sakit sedang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Kompos mentis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110/80 mmHg,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: 80 x/menit,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buClrTx/>
              <a:buSzTx/>
              <a:buNone/>
              <a:tabLst>
                <a:tab pos="914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20 x/menit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900" y="3535070"/>
            <a:ext cx="7322517" cy="33470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Berat Badan            : 65  kg              Tinggi Badan   : 175 cm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Ambulasi   : mandiri           Dominasi          : </a:t>
            </a:r>
            <a:r>
              <a:rPr lang="en-US" sz="2400" i="1" smtClean="0">
                <a:solidFill>
                  <a:srgbClr val="FFFFFF"/>
                </a:solidFill>
                <a:latin typeface="Calibri"/>
              </a:rPr>
              <a:t>right handed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Gait                           : normal            ADL                     : mandiri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76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Kepala        :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Mata           : Anemia (-), Ikterus (-)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Mulut         : Sianosis (-), Palatum letak tinggi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Hidung: Pernapasan cuping hidung (-)</a:t>
            </a:r>
          </a:p>
          <a:p>
            <a:pPr>
              <a:lnSpc>
                <a:spcPts val="28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Telinga: bentuk normal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D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46650" y="497586"/>
            <a:ext cx="2099934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FFFFFF"/>
                </a:solidFill>
                <a:latin typeface="Times New Roman"/>
              </a:rPr>
              <a:t>Anatomi</a:t>
            </a:r>
            <a:endParaRPr lang="en-US" sz="4400" b="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7640" y="1888662"/>
            <a:ext cx="160300" cy="33289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83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46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9270" y="1811578"/>
            <a:ext cx="4622740" cy="49582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Vertebra → 33 bagian ( 7</a:t>
            </a:r>
          </a:p>
          <a:p>
            <a:pPr>
              <a:lnSpc>
                <a:spcPts val="26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cervical,12 thoracal, 5 lumbal, 9</a:t>
            </a:r>
          </a:p>
          <a:p>
            <a:pPr>
              <a:lnSpc>
                <a:spcPts val="26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sacrokoksigeal), dipisahkan</a:t>
            </a:r>
          </a:p>
          <a:p>
            <a:pPr>
              <a:lnSpc>
                <a:spcPts val="26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oleh discus intervertebralis .</a:t>
            </a: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77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Bidang Frontal → lurus garis</a:t>
            </a:r>
          </a:p>
          <a:p>
            <a:pPr>
              <a:lnSpc>
                <a:spcPts val="26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dari occiput sampai sacrum.</a:t>
            </a: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77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Bidang Sagital → 4 kurva</a:t>
            </a:r>
          </a:p>
          <a:p>
            <a:pPr>
              <a:lnSpc>
                <a:spcPts val="26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fisiologis (lordosis cervical dan</a:t>
            </a:r>
          </a:p>
          <a:p>
            <a:pPr>
              <a:lnSpc>
                <a:spcPts val="26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lumbal dgn konveks anterior,</a:t>
            </a:r>
          </a:p>
          <a:p>
            <a:pPr>
              <a:lnSpc>
                <a:spcPts val="269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kifosis thoraks dan sacrum dgn</a:t>
            </a:r>
          </a:p>
          <a:p>
            <a:pPr>
              <a:lnSpc>
                <a:spcPts val="268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konveks posterior)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809650"/>
            <a:ext cx="1446165" cy="519161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Leher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3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Dada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297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cm,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37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Jantung</a:t>
            </a:r>
          </a:p>
          <a:p>
            <a:pPr>
              <a:lnSpc>
                <a:spcPts val="319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Paru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3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Abdomen</a:t>
            </a: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3380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Ekstremitas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6170" y="809650"/>
            <a:ext cx="6062942" cy="560839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trakea letak ditengah, pembesaran kelenjar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getah bening (-)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Bentuk asimetris, retraksi interkostal (-)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Ekspansi dinding dada setinggi proc.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	Xyphoideus 2 cm, (inspirasi maksimal 70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endParaRPr lang="en-US" sz="24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378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ekspirasi maksimal 66cm)</a:t>
            </a:r>
          </a:p>
          <a:p>
            <a:pPr marL="0" marR="0" lvl="0" indent="0" defTabSz="914400" eaLnBrk="1" fontAlgn="auto" latinLnBrk="0" hangingPunct="1">
              <a:lnSpc>
                <a:spcPts val="318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suara jantung S I – S II tunggal, murmur (-)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Suara napas vesikuler/vesikuler, Rhonki -/-,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wheezing -/-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Datar, supel, bising usus normal, nyeri tekan (-),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H/L tt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: Deformitas (-),  udem (-), akral hangat</a:t>
            </a:r>
          </a:p>
          <a:p>
            <a:pPr marL="0" marR="0" lvl="0" indent="0" defTabSz="914400" eaLnBrk="1" fontAlgn="auto" latinLnBrk="0" hangingPunct="1">
              <a:lnSpc>
                <a:spcPts val="3190"/>
              </a:lnSpc>
              <a:buClrTx/>
              <a:buSzTx/>
              <a:buNone/>
              <a:tabLst>
                <a:tab pos="152400" algn="l"/>
                <a:tab pos="1028700" algn="l"/>
                <a:tab pos="10414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	</a:t>
            </a:r>
            <a:r>
              <a:rPr lang="en-US" sz="2400" i="1" smtClean="0">
                <a:solidFill>
                  <a:srgbClr val="FFFFFF"/>
                </a:solidFill>
                <a:latin typeface="Calibri"/>
              </a:rPr>
              <a:t>Arm span 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159 cm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440" y="669950"/>
            <a:ext cx="7952818" cy="17184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sv-SE" sz="2400" i="1" smtClean="0">
                <a:solidFill>
                  <a:srgbClr val="FF9900"/>
                </a:solidFill>
                <a:latin typeface="Calibri"/>
              </a:rPr>
              <a:t>Status Musculoskeletal :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</a:tabLst>
              <a:defRPr/>
            </a:pPr>
            <a:endParaRPr lang="sv-SE" sz="2400" i="1" smtClean="0">
              <a:solidFill>
                <a:srgbClr val="FF99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</a:tabLst>
              <a:defRPr/>
            </a:pPr>
            <a:endParaRPr lang="sv-SE" sz="2400" i="1" smtClean="0">
              <a:solidFill>
                <a:srgbClr val="FF99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</a:tabLst>
              <a:defRPr/>
            </a:pPr>
            <a:endParaRPr lang="sv-SE" sz="2400" i="1" smtClean="0">
              <a:solidFill>
                <a:srgbClr val="FF99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</a:tabLst>
              <a:defRPr/>
            </a:pPr>
            <a:endParaRPr lang="sv-SE" sz="2400" i="1" smtClean="0">
              <a:solidFill>
                <a:srgbClr val="FF9900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295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sv-SE" sz="2400" i="1" smtClean="0">
                <a:solidFill>
                  <a:srgbClr val="FF9900"/>
                </a:solidFill>
                <a:latin typeface="Calibri"/>
              </a:rPr>
              <a:t>	</a:t>
            </a:r>
            <a:r>
              <a:rPr lang="sv-SE" sz="2400" smtClean="0">
                <a:solidFill>
                  <a:srgbClr val="FFFFFF"/>
                </a:solidFill>
                <a:latin typeface="Calibri"/>
              </a:rPr>
              <a:t>Leher, bahu, siku, pergelangan tangan, jari-jari tangan, panggul.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sv-SE" sz="2400" smtClean="0">
                <a:solidFill>
                  <a:srgbClr val="FFFFFF"/>
                </a:solidFill>
                <a:latin typeface="Calibri"/>
              </a:rPr>
              <a:t>	Lutut, ankle    :  Gerakan </a:t>
            </a:r>
            <a:r>
              <a:rPr lang="sv-SE" sz="24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sv-SE" sz="2400" smtClean="0">
                <a:solidFill>
                  <a:srgbClr val="FFFFFF"/>
                </a:solidFill>
                <a:latin typeface="Calibri"/>
              </a:rPr>
              <a:t>ROM Penuh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0109" y="2436520"/>
            <a:ext cx="567656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Otot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38979" y="2436520"/>
            <a:ext cx="1636666" cy="35824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MMT 5/5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" y="2878480"/>
            <a:ext cx="5298758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Batang tubuh  : Gerakan  </a:t>
            </a: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ROM terbatas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1260" y="3320440"/>
            <a:ext cx="567656" cy="36016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Otot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629" y="3320440"/>
            <a:ext cx="1636666" cy="35824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28"/>
              </a:lnSpc>
            </a:pP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MMT 4/4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" y="4203090"/>
            <a:ext cx="5639301" cy="17184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28"/>
              </a:lnSpc>
              <a:buClrTx/>
              <a:buSzTx/>
              <a:buNone/>
              <a:tabLst>
                <a:tab pos="1574800" algn="l"/>
              </a:tabLst>
              <a:defRPr/>
            </a:pPr>
            <a:r>
              <a:rPr lang="en-US" sz="2400" b="1" i="1" smtClean="0">
                <a:solidFill>
                  <a:srgbClr val="FF9900"/>
                </a:solidFill>
                <a:latin typeface="Calibri"/>
              </a:rPr>
              <a:t>Status Lokalis : Punggung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1574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Inspeksi :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1574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Dari depan : posisi duduk </a:t>
            </a: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bahu asimetris.</a:t>
            </a:r>
          </a:p>
          <a:p>
            <a:pPr marL="0" marR="0" lvl="0" indent="0" defTabSz="914400" eaLnBrk="1" fontAlgn="auto" latinLnBrk="0" hangingPunct="1">
              <a:lnSpc>
                <a:spcPts val="3480"/>
              </a:lnSpc>
              <a:buClrTx/>
              <a:buSzTx/>
              <a:buNone/>
              <a:tabLst>
                <a:tab pos="1574800" algn="l"/>
              </a:tabLst>
              <a:defRPr/>
            </a:pPr>
            <a:r>
              <a:rPr lang="en-US" sz="2400" smtClean="0">
                <a:solidFill>
                  <a:srgbClr val="FFFFFF"/>
                </a:solidFill>
                <a:latin typeface="Calibri"/>
              </a:rPr>
              <a:t>	posisi berdiri </a:t>
            </a:r>
            <a:r>
              <a:rPr lang="en-US" sz="24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400" smtClean="0">
                <a:solidFill>
                  <a:srgbClr val="FFFFFF"/>
                </a:solidFill>
                <a:latin typeface="Calibri"/>
              </a:rPr>
              <a:t>bahu asimetris.</a:t>
            </a:r>
            <a:endParaRPr lang="en-US" sz="2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4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560831"/>
            <a:ext cx="3141245" cy="6540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790700" algn="l"/>
              </a:tabLst>
              <a:defRPr/>
            </a:pPr>
            <a:r>
              <a:rPr lang="it-IT" sz="2000" smtClean="0">
                <a:solidFill>
                  <a:srgbClr val="FFFFFF"/>
                </a:solidFill>
                <a:latin typeface="Calibri"/>
              </a:rPr>
              <a:t>Dari samping  :  Posisi duduk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1790700" algn="l"/>
              </a:tabLst>
              <a:defRPr/>
            </a:pPr>
            <a:r>
              <a:rPr lang="it-IT" sz="2000" smtClean="0">
                <a:solidFill>
                  <a:srgbClr val="FFFFFF"/>
                </a:solidFill>
                <a:latin typeface="Calibri"/>
              </a:rPr>
              <a:t>	Posisi berdiri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0790" y="560831"/>
            <a:ext cx="1240724" cy="6540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→ hump +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hump +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236472"/>
            <a:ext cx="3020186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Dari belakang :   Posisi duduk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5870" y="1236472"/>
            <a:ext cx="211154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skoliosis setinggi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9179" y="1260347"/>
            <a:ext cx="981807" cy="2564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998"/>
              </a:lnSpc>
            </a:pP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V.Th  VII</a:t>
            </a:r>
            <a:endParaRPr lang="en-US" sz="200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2579" y="1574291"/>
            <a:ext cx="3017621" cy="13465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sampai V. L III.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scapula menonjol kesebelah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kiri, bahu kiri lebih tinggi 2,1</a:t>
            </a:r>
          </a:p>
          <a:p>
            <a:pPr marL="0" marR="0" lvl="0" indent="0" defTabSz="914400" eaLnBrk="1" fontAlgn="auto" latinLnBrk="0" hangingPunct="1">
              <a:lnSpc>
                <a:spcPts val="265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cm.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1570" y="2924301"/>
            <a:ext cx="348961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Posisi berdiri </a:t>
            </a: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→ 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skoliosis setinggi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95059" y="2948177"/>
            <a:ext cx="981807" cy="2564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998"/>
              </a:lnSpc>
            </a:pP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V.Th  VII</a:t>
            </a:r>
            <a:endParaRPr lang="en-US" sz="200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2579" y="3262121"/>
            <a:ext cx="3070199" cy="169277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sampai V. L III.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scapula menonjol kesebelah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kiri, bahu kiri lebih tinggi 2,1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cm, Pelvis kiri lebih tinggi 2,5</a:t>
            </a:r>
          </a:p>
          <a:p>
            <a:pPr marL="0" marR="0" lvl="0" indent="0" defTabSz="914400" eaLnBrk="1" fontAlgn="auto" latinLnBrk="0" hangingPunct="1">
              <a:lnSpc>
                <a:spcPts val="2660"/>
              </a:lnSpc>
              <a:buClrTx/>
              <a:buSzTx/>
              <a:buNone/>
              <a:tabLst>
                <a:tab pos="635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cm.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7059" y="187452"/>
            <a:ext cx="5545044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fi-FI" sz="2000" smtClean="0">
                <a:solidFill>
                  <a:srgbClr val="FFFFFF"/>
                </a:solidFill>
                <a:latin typeface="Calibri"/>
              </a:rPr>
              <a:t>Palpasi : Spasme otot paravertebra (+), nyeri tekan (-)</a:t>
            </a:r>
          </a:p>
          <a:p>
            <a:pPr>
              <a:lnSpc>
                <a:spcPts val="2500"/>
              </a:lnSpc>
            </a:pPr>
            <a:r>
              <a:rPr lang="fi-FI" sz="2000" smtClean="0">
                <a:solidFill>
                  <a:srgbClr val="FFFFFF"/>
                </a:solidFill>
                <a:latin typeface="Calibri"/>
              </a:rPr>
              <a:t>Perkusi : nyeri ketok (-)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1600" y="1425702"/>
            <a:ext cx="873637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: normal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: (-)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118361"/>
            <a:ext cx="1885581" cy="123110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pt-BR" sz="2000" i="1" smtClean="0">
                <a:solidFill>
                  <a:srgbClr val="FF9900"/>
                </a:solidFill>
                <a:latin typeface="Calibri"/>
              </a:rPr>
              <a:t>Status Neurologis</a:t>
            </a:r>
          </a:p>
          <a:p>
            <a:pPr>
              <a:lnSpc>
                <a:spcPts val="2420"/>
              </a:lnSpc>
            </a:pPr>
            <a:r>
              <a:rPr lang="pt-BR" sz="2000" smtClean="0">
                <a:solidFill>
                  <a:srgbClr val="FFFFFF"/>
                </a:solidFill>
                <a:latin typeface="Calibri"/>
              </a:rPr>
              <a:t>- Refleks fisiologis</a:t>
            </a:r>
          </a:p>
          <a:p>
            <a:pPr>
              <a:lnSpc>
                <a:spcPts val="2420"/>
              </a:lnSpc>
            </a:pPr>
            <a:r>
              <a:rPr lang="pt-BR" sz="2000" smtClean="0">
                <a:solidFill>
                  <a:srgbClr val="FFFFFF"/>
                </a:solidFill>
                <a:latin typeface="Calibri"/>
              </a:rPr>
              <a:t>- Refleks patologis</a:t>
            </a:r>
          </a:p>
          <a:p>
            <a:pPr>
              <a:lnSpc>
                <a:spcPts val="2420"/>
              </a:lnSpc>
            </a:pPr>
            <a:r>
              <a:rPr lang="pt-BR" sz="2000" smtClean="0">
                <a:solidFill>
                  <a:srgbClr val="FFFFFF"/>
                </a:solidFill>
                <a:latin typeface="Calibri"/>
              </a:rPr>
              <a:t>- Sensibilitas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8700" y="2040382"/>
            <a:ext cx="2198615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: dalam batas normal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2653792"/>
            <a:ext cx="6839052" cy="24622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i="1" smtClean="0">
                <a:solidFill>
                  <a:srgbClr val="FF9900"/>
                </a:solidFill>
                <a:latin typeface="Calibri"/>
              </a:rPr>
              <a:t>Pemeriksaan Khusus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1. Fleksibilitas tulang belakang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000" i="1" smtClean="0">
                <a:solidFill>
                  <a:srgbClr val="FFFFFF"/>
                </a:solidFill>
                <a:latin typeface="Calibri"/>
              </a:rPr>
              <a:t>- Forward Bending test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: koreksi skoliosis minimal, hump 2,5 cm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000" i="1" smtClean="0">
                <a:solidFill>
                  <a:srgbClr val="FFFFFF"/>
                </a:solidFill>
                <a:latin typeface="Calibri"/>
              </a:rPr>
              <a:t>- Lateral Bending test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: sisi lateral kanan lebih aktif bergerak</a:t>
            </a:r>
          </a:p>
          <a:p>
            <a:pPr marL="0" marR="0" lvl="0" indent="0" defTabSz="914400" eaLnBrk="1" fontAlgn="auto" latinLnBrk="0" hangingPunct="1">
              <a:lnSpc>
                <a:spcPts val="241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2. Keseimbangan plumb line : ± 2 cm dari lipatan gluteal ke kanan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3. Panjang tungkai                     D    /    S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000" i="1" smtClean="0">
                <a:solidFill>
                  <a:srgbClr val="FFFFFF"/>
                </a:solidFill>
                <a:latin typeface="Calibri"/>
              </a:rPr>
              <a:t>True Leg Length               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: 96    /  96 cm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921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en-US" sz="2000" i="1" smtClean="0">
                <a:solidFill>
                  <a:srgbClr val="FFFFFF"/>
                </a:solidFill>
                <a:latin typeface="Calibri"/>
              </a:rPr>
              <a:t>Apparent Leg Length                      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: 102 / 102 cm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377952"/>
            <a:ext cx="255448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b="1" smtClean="0">
                <a:solidFill>
                  <a:srgbClr val="FF33CC"/>
                </a:solidFill>
                <a:latin typeface="Calibri"/>
              </a:rPr>
              <a:t>Pemeriksaan Penunjang</a:t>
            </a:r>
            <a:endParaRPr lang="en-US" sz="20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991361"/>
            <a:ext cx="464332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X-foto rontgen Thoraco-Lumbal AP / Lateral :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059" y="1298702"/>
            <a:ext cx="6167458" cy="123110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Struktur tulang baik,tampak skoliosis thoracolumbal kearah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kanan ( 40 ° ), tidak tampak listhesis, facet joint normal,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tidak tampak shomorl’s node, tidak tampak discontinuitas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pada tulang vertebra toracolumbal.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640" y="2834132"/>
            <a:ext cx="101630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b="1" smtClean="0">
                <a:solidFill>
                  <a:srgbClr val="FF33CC"/>
                </a:solidFill>
                <a:latin typeface="Calibri"/>
              </a:rPr>
              <a:t>Diagnosis</a:t>
            </a:r>
            <a:endParaRPr lang="en-US" sz="20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3448811"/>
            <a:ext cx="4187493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Skoliosis idiopatik Thoracolumbal.dextra</a:t>
            </a:r>
          </a:p>
          <a:p>
            <a:pPr>
              <a:lnSpc>
                <a:spcPts val="1000"/>
              </a:lnSpc>
            </a:pPr>
            <a:endParaRPr lang="en-US" sz="20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1000"/>
              </a:lnSpc>
            </a:pPr>
            <a:endParaRPr lang="en-US" sz="2000" smtClean="0">
              <a:solidFill>
                <a:srgbClr val="FFFFFF"/>
              </a:solidFill>
              <a:latin typeface="Calibri"/>
            </a:endParaRPr>
          </a:p>
          <a:p>
            <a:pPr>
              <a:lnSpc>
                <a:spcPts val="2830"/>
              </a:lnSpc>
            </a:pPr>
            <a:r>
              <a:rPr lang="en-US" sz="2000" b="1" smtClean="0">
                <a:solidFill>
                  <a:srgbClr val="FF33CC"/>
                </a:solidFill>
                <a:latin typeface="Calibri"/>
              </a:rPr>
              <a:t>Penatalaksanaan</a:t>
            </a:r>
            <a:endParaRPr lang="en-US" sz="2000" b="1">
              <a:solidFill>
                <a:srgbClr val="FF33CC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059" y="4676902"/>
            <a:ext cx="2140266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b="1" smtClean="0">
                <a:solidFill>
                  <a:srgbClr val="FFFFFF"/>
                </a:solidFill>
                <a:latin typeface="Calibri"/>
              </a:rPr>
              <a:t>A. Medikamentosa :</a:t>
            </a:r>
            <a:endParaRPr lang="en-US" sz="2000" b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6619" y="4984241"/>
            <a:ext cx="2935932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sv-SE" sz="2000" smtClean="0">
                <a:solidFill>
                  <a:srgbClr val="FFFFFF"/>
                </a:solidFill>
                <a:latin typeface="Calibri"/>
              </a:rPr>
              <a:t>Natrium diklofenak 2 x 50 m</a:t>
            </a:r>
          </a:p>
          <a:p>
            <a:pPr>
              <a:lnSpc>
                <a:spcPts val="2420"/>
              </a:lnSpc>
            </a:pPr>
            <a:r>
              <a:rPr lang="sv-SE" sz="2000" smtClean="0">
                <a:solidFill>
                  <a:srgbClr val="FFFFFF"/>
                </a:solidFill>
                <a:latin typeface="Calibri"/>
              </a:rPr>
              <a:t>Myonal 3 x 1 tab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85291"/>
            <a:ext cx="2372573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b="1" smtClean="0">
                <a:solidFill>
                  <a:srgbClr val="FFFFFF"/>
                </a:solidFill>
                <a:latin typeface="Calibri"/>
              </a:rPr>
              <a:t>B. Rehabilitasi Medik :</a:t>
            </a:r>
            <a:endParaRPr lang="en-US" sz="2000" b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6619" y="961897"/>
            <a:ext cx="3241144" cy="3257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676"/>
              </a:lnSpc>
            </a:pP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Masalah rehabilitasi medik :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9339" y="1298702"/>
            <a:ext cx="243053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1. Gangguan kosmetik :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1750" y="1606041"/>
            <a:ext cx="4932761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- Skoliosis single curve ( Thoracal lumbal kanan)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- Hump (+)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1750" y="2220722"/>
            <a:ext cx="1598451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- Asimetri bahu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9339" y="2526792"/>
            <a:ext cx="2067297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228600" algn="l"/>
              </a:tabLst>
              <a:defRPr/>
            </a:pPr>
            <a:r>
              <a:rPr lang="en-US" smtClean="0"/>
              <a:t>	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- Asimetri pinggul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286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2. Nyeri punggung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9339" y="3141472"/>
            <a:ext cx="5728235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3. Gangguan AKS (toileting, membungkuk, duduk lama,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9339" y="3448811"/>
            <a:ext cx="5333255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228600" algn="l"/>
              </a:tabLst>
              <a:defRPr/>
            </a:pPr>
            <a:r>
              <a:rPr lang="en-US" smtClean="0"/>
              <a:t>	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berdiri lama, berjalan jauh, naik turun tangga).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2286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4. Gangguan aktivitas dikuliah, khususnya olah raga</a:t>
            </a:r>
          </a:p>
          <a:p>
            <a:pPr marL="0" marR="0" lvl="0" indent="0" defTabSz="914400" eaLnBrk="1" fontAlgn="auto" latinLnBrk="0" hangingPunct="1">
              <a:lnSpc>
                <a:spcPts val="2410"/>
              </a:lnSpc>
              <a:buClrTx/>
              <a:buSzTx/>
              <a:buNone/>
              <a:tabLst>
                <a:tab pos="2286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5. Gangguan kardiorespirasi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9339" y="4369561"/>
            <a:ext cx="5544018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6. Keterbatasan gerak trunk / ggn fleksibilitas trunkus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7. Spasme otot paravertebra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8. Masalah psikologis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9339" y="5291582"/>
            <a:ext cx="509428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9. Masalah waktu yang sedikit untuk pengobatan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301752"/>
            <a:ext cx="2856679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Times New Roman"/>
              </a:rPr>
              <a:t>►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Penanganan Rehabilitasi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2630" y="609091"/>
            <a:ext cx="133850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1. Fisioterapi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3769" y="915161"/>
            <a:ext cx="96802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- Evaluasi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7760" y="1222502"/>
            <a:ext cx="217405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Gangguan kosmetik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7760" y="1529841"/>
            <a:ext cx="4822154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Skoliosis single curve (thoracal lumbal kanan)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Hump (+)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7760" y="2144522"/>
            <a:ext cx="1584023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Asimetri bahu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7760" y="2450592"/>
            <a:ext cx="1822037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Asimetri pinggul</a:t>
            </a:r>
          </a:p>
          <a:p>
            <a:pPr>
              <a:lnSpc>
                <a:spcPts val="242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Nyeri punggung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7760" y="3065272"/>
            <a:ext cx="276383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Gangguan kardiorespirasi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7760" y="3372611"/>
            <a:ext cx="519308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Keterbatasan gerak trunk / gangguan fleksibilitas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3330" y="3678682"/>
            <a:ext cx="795026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trunkus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7760" y="3986021"/>
            <a:ext cx="283564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Spasme otot paravertebra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3769" y="4293361"/>
            <a:ext cx="102297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- Program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7760" y="4600702"/>
            <a:ext cx="5658665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i="1" smtClean="0">
                <a:solidFill>
                  <a:srgbClr val="FFFFFF"/>
                </a:solidFill>
                <a:latin typeface="Calibri"/>
              </a:rPr>
              <a:t>. Breathing exercise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(</a:t>
            </a:r>
            <a:r>
              <a:rPr lang="en-US" sz="2000" i="1" smtClean="0">
                <a:solidFill>
                  <a:srgbClr val="FFFFFF"/>
                </a:solidFill>
                <a:latin typeface="Calibri"/>
              </a:rPr>
              <a:t>pursed lip breathing </a:t>
            </a:r>
            <a:r>
              <a:rPr lang="en-US" sz="2000" smtClean="0">
                <a:solidFill>
                  <a:srgbClr val="FFFFFF"/>
                </a:solidFill>
                <a:latin typeface="Calibri"/>
              </a:rPr>
              <a:t>dikombinasi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dgn gerakan ekstremitas superior utk pengembangan</a:t>
            </a:r>
          </a:p>
          <a:p>
            <a:pPr marL="0" marR="0" lvl="0" indent="0" defTabSz="914400" eaLnBrk="1" fontAlgn="auto" latinLnBrk="0" hangingPunct="1">
              <a:lnSpc>
                <a:spcPts val="241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dinding dada)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7760" y="5521452"/>
            <a:ext cx="2206053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de-DE" sz="2000" smtClean="0">
                <a:solidFill>
                  <a:srgbClr val="FFFFFF"/>
                </a:solidFill>
                <a:latin typeface="Calibri"/>
              </a:rPr>
              <a:t>. IR daerah punggung</a:t>
            </a:r>
          </a:p>
          <a:p>
            <a:pPr>
              <a:lnSpc>
                <a:spcPts val="2420"/>
              </a:lnSpc>
            </a:pPr>
            <a:r>
              <a:rPr lang="de-DE" sz="2000" smtClean="0">
                <a:solidFill>
                  <a:srgbClr val="FFFFFF"/>
                </a:solidFill>
                <a:latin typeface="Calibri"/>
              </a:rPr>
              <a:t>. Latihan pola “X”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3269" y="459282"/>
            <a:ext cx="1581587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2. Okupasi terapi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1860" y="734872"/>
            <a:ext cx="869662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- Evaluasi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1010462"/>
            <a:ext cx="2072234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Gangguan kosmetik :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25880" y="1287322"/>
            <a:ext cx="4230582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Skoliosis single curve (thorakal lumbal kanan)</a:t>
            </a:r>
          </a:p>
          <a:p>
            <a:pPr>
              <a:lnSpc>
                <a:spcPts val="2170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Hump (+)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25880" y="1839772"/>
            <a:ext cx="1313245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Asimetri bahu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0" y="2115362"/>
            <a:ext cx="1785040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96"/>
              </a:lnSpc>
              <a:buClrTx/>
              <a:buSzTx/>
              <a:buNone/>
              <a:tabLst>
                <a:tab pos="254000" algn="l"/>
              </a:tabLst>
              <a:defRPr/>
            </a:pPr>
            <a:r>
              <a:rPr lang="en-US" smtClean="0"/>
              <a:t>	</a:t>
            </a:r>
            <a:r>
              <a:rPr lang="en-US" smtClean="0">
                <a:solidFill>
                  <a:srgbClr val="FFFFFF"/>
                </a:solidFill>
                <a:latin typeface="Calibri"/>
              </a:rPr>
              <a:t>Asimetri pinggul</a:t>
            </a:r>
          </a:p>
          <a:p>
            <a:pPr marL="0" marR="0" lvl="0" indent="0" defTabSz="914400" eaLnBrk="1" fontAlgn="auto" latinLnBrk="0" hangingPunct="1">
              <a:lnSpc>
                <a:spcPts val="2180"/>
              </a:lnSpc>
              <a:buClrTx/>
              <a:buSzTx/>
              <a:buNone/>
              <a:tabLst>
                <a:tab pos="254000" algn="l"/>
              </a:tabLst>
              <a:defRPr/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Nyeri punggung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2667812"/>
            <a:ext cx="5719001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Gangguan AKS (toileting, membungkuk, duduk lama, berdiri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70939" y="2943402"/>
            <a:ext cx="3630609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fi-FI" smtClean="0">
                <a:solidFill>
                  <a:srgbClr val="FFFFFF"/>
                </a:solidFill>
                <a:latin typeface="Calibri"/>
              </a:rPr>
              <a:t>lama, berjalan jauh, naik turun tangga)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220262"/>
            <a:ext cx="4850495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sv-SE" smtClean="0">
                <a:solidFill>
                  <a:srgbClr val="FFFFFF"/>
                </a:solidFill>
                <a:latin typeface="Calibri"/>
              </a:rPr>
              <a:t>. Gangguan aktivitas dikampus, khususnya olah raga</a:t>
            </a:r>
          </a:p>
          <a:p>
            <a:pPr>
              <a:lnSpc>
                <a:spcPts val="2170"/>
              </a:lnSpc>
            </a:pPr>
            <a:r>
              <a:rPr lang="sv-SE" smtClean="0">
                <a:solidFill>
                  <a:srgbClr val="FFFFFF"/>
                </a:solidFill>
                <a:latin typeface="Calibri"/>
              </a:rPr>
              <a:t>. Gangguan kardiorespirasi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3772712"/>
            <a:ext cx="5436681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Keterbatasan gerak trunk / gangguan fleksibilitas trunkus</a:t>
            </a:r>
          </a:p>
          <a:p>
            <a:pPr>
              <a:lnSpc>
                <a:spcPts val="2170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Spasme otot paravertebra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1860" y="4323892"/>
            <a:ext cx="919675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- Program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6800" y="4600752"/>
            <a:ext cx="1655068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Latihan relaksasi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6800" y="4876342"/>
            <a:ext cx="5500929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Latihan peningkatan mobilisasi dinding dada dgn aktivitas</a:t>
            </a:r>
          </a:p>
          <a:p>
            <a:pPr>
              <a:lnSpc>
                <a:spcPts val="2180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Latihan penguatan otot-otot abdominal dan trunkus dng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70939" y="5428792"/>
            <a:ext cx="775084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aktivitas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6800" y="5705652"/>
            <a:ext cx="2399183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i="1" smtClean="0">
                <a:solidFill>
                  <a:srgbClr val="FFFFFF"/>
                </a:solidFill>
                <a:latin typeface="Calibri"/>
              </a:rPr>
              <a:t>. </a:t>
            </a:r>
            <a:r>
              <a:rPr lang="en-US" smtClean="0">
                <a:solidFill>
                  <a:srgbClr val="FFFFFF"/>
                </a:solidFill>
                <a:latin typeface="Calibri"/>
              </a:rPr>
              <a:t>Proper body mechanism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1700" y="539292"/>
            <a:ext cx="1773499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3. Ortotik prostetik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8530" y="905052"/>
            <a:ext cx="869662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- Evaluasi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8530" y="1236522"/>
            <a:ext cx="1956818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Gangguan kosmetik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8530" y="1567992"/>
            <a:ext cx="2955361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Skoliosis single curve (thorakal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2669" y="1899462"/>
            <a:ext cx="1332929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lumbal kanan)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8530" y="2230932"/>
            <a:ext cx="992259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Hump (+)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530" y="2561132"/>
            <a:ext cx="1423851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Asimetri bahu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8530" y="2892602"/>
            <a:ext cx="1639167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Asimetri pinggul</a:t>
            </a:r>
          </a:p>
          <a:p>
            <a:pPr>
              <a:lnSpc>
                <a:spcPts val="2610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Nyeri punggung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660" y="3555542"/>
            <a:ext cx="919675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- Program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8530" y="3885742"/>
            <a:ext cx="3563411" cy="9489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Pemakaian </a:t>
            </a:r>
            <a:r>
              <a:rPr lang="en-US" i="1" smtClean="0">
                <a:solidFill>
                  <a:srgbClr val="FFFFFF"/>
                </a:solidFill>
                <a:latin typeface="Calibri"/>
              </a:rPr>
              <a:t>Milwaukee brace, </a:t>
            </a:r>
            <a:r>
              <a:rPr lang="en-US" smtClean="0">
                <a:solidFill>
                  <a:srgbClr val="FFFFFF"/>
                </a:solidFill>
                <a:latin typeface="Calibri"/>
              </a:rPr>
              <a:t>tetapi</a:t>
            </a:r>
          </a:p>
          <a:p>
            <a:pPr>
              <a:lnSpc>
                <a:spcPts val="2610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karena pasien menolak dengan alasan</a:t>
            </a:r>
          </a:p>
          <a:p>
            <a:pPr>
              <a:lnSpc>
                <a:spcPts val="2610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malu maka memakai </a:t>
            </a:r>
            <a:r>
              <a:rPr lang="en-US" i="1" smtClean="0">
                <a:solidFill>
                  <a:srgbClr val="FFFFFF"/>
                </a:solidFill>
                <a:latin typeface="Calibri"/>
              </a:rPr>
              <a:t>Boston brace</a:t>
            </a:r>
            <a:r>
              <a:rPr lang="en-US" smtClean="0">
                <a:solidFill>
                  <a:srgbClr val="FFFFFF"/>
                </a:solidFill>
                <a:latin typeface="Calibri"/>
              </a:rPr>
              <a:t>.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8980" y="530351"/>
            <a:ext cx="1210075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4.Psikologi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- Evaluasi :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3769" y="1145032"/>
            <a:ext cx="6030754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Penderita sering merasa malu, minder oleh karena</a:t>
            </a:r>
          </a:p>
          <a:p>
            <a:pPr marL="0" marR="0" lvl="0" indent="0" defTabSz="914400" eaLnBrk="1" fontAlgn="auto" latinLnBrk="0" hangingPunct="1">
              <a:lnSpc>
                <a:spcPts val="241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perubahan bentuk tubuh dan menjadi bahan pertanyaan</a:t>
            </a:r>
          </a:p>
          <a:p>
            <a:pPr marL="0" marR="0" lvl="0" indent="0" defTabSz="914400" eaLnBrk="1" fontAlgn="auto" latinLnBrk="0" hangingPunct="1">
              <a:lnSpc>
                <a:spcPts val="242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	orang-orang.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3769" y="2065782"/>
            <a:ext cx="5484963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sv-SE" sz="2000" smtClean="0">
                <a:solidFill>
                  <a:srgbClr val="FFFFFF"/>
                </a:solidFill>
                <a:latin typeface="Calibri"/>
              </a:rPr>
              <a:t>. Penderita merasa cemas akan keluhan sedikit sesak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9339" y="2373122"/>
            <a:ext cx="289393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terutama bila berjalan jauh.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3769" y="2680461"/>
            <a:ext cx="501348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Ibu penderita cemas dan khawatir akan kondisi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9339" y="2986532"/>
            <a:ext cx="5697585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it-IT" sz="2000" smtClean="0">
                <a:solidFill>
                  <a:srgbClr val="FFFFFF"/>
                </a:solidFill>
                <a:latin typeface="Calibri"/>
              </a:rPr>
              <a:t>penderita (perubahan btk tubuh yg dialami penderita).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3293871"/>
            <a:ext cx="114961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- Program :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3769" y="3601211"/>
            <a:ext cx="545617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Memberikan support mental kepada penderita dan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9339" y="3908552"/>
            <a:ext cx="879536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keluarga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3769" y="4215891"/>
            <a:ext cx="512852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. Menjelaskan tentang penyakit yang diderita dan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9339" y="4521961"/>
            <a:ext cx="137063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prognosisnya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3769" y="4829302"/>
            <a:ext cx="538339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fi-FI" sz="2000" smtClean="0">
                <a:solidFill>
                  <a:srgbClr val="FFFFFF"/>
                </a:solidFill>
                <a:latin typeface="Calibri"/>
              </a:rPr>
              <a:t>. Memberi motivasi untuk melakukan latihan secara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9339" y="5136641"/>
            <a:ext cx="72859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teratur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77640" y="630092"/>
            <a:ext cx="160300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00220" y="553008"/>
            <a:ext cx="4305538" cy="57964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mtClean="0"/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Unit fungsional : 2 segmen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344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Segmen Anterior → struktur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flesibel, fungsi sbg</a:t>
            </a:r>
          </a:p>
          <a:p>
            <a:pPr marL="0" marR="0" lvl="0" indent="0" defTabSz="914400" eaLnBrk="1" fontAlgn="auto" latinLnBrk="0" hangingPunct="1">
              <a:lnSpc>
                <a:spcPts val="303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pendukung, penyangga berat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badan, peredam kejut. Terdiri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dari korpus vertebra dan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discus intervertebralis.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en-US" sz="2800" smtClean="0">
              <a:solidFill>
                <a:srgbClr val="FFFFFF"/>
              </a:solidFill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ts val="344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- Segmen Posterior → Arcus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vertebra, proc. Spinosus,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proc. Tranversum, faset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(melekat otot dan penentu</a:t>
            </a:r>
          </a:p>
          <a:p>
            <a:pPr marL="0" marR="0" lvl="0" indent="0" defTabSz="914400" eaLnBrk="1" fontAlgn="auto" latinLnBrk="0" hangingPunct="1">
              <a:lnSpc>
                <a:spcPts val="303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arah gerakan)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5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2150" y="535482"/>
            <a:ext cx="1405834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5. Sosial Medik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9789" y="811072"/>
            <a:ext cx="985078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- Evaluasi :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2660" y="1087932"/>
            <a:ext cx="5683992" cy="8463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96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Penderita mahasiswa (mendapat beasiswa), kedua kakak</a:t>
            </a:r>
          </a:p>
          <a:p>
            <a:pPr marL="0" marR="0" lvl="0" indent="0" defTabSz="914400" eaLnBrk="1" fontAlgn="auto" latinLnBrk="0" hangingPunct="1">
              <a:lnSpc>
                <a:spcPts val="217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	masih tinggal bersama, ayah pensiunan pegawai negeri, ibu</a:t>
            </a:r>
          </a:p>
          <a:p>
            <a:pPr marL="0" marR="0" lvl="0" indent="0" defTabSz="914400" eaLnBrk="1" fontAlgn="auto" latinLnBrk="0" hangingPunct="1">
              <a:lnSpc>
                <a:spcPts val="217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	IRT. Biaya sehari-hari dirasakan kurang.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2660" y="1915972"/>
            <a:ext cx="5972854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96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Penderita sering merasa malu,  minder oleh karena perubahan</a:t>
            </a:r>
          </a:p>
          <a:p>
            <a:pPr marL="0" marR="0" lvl="0" indent="0" defTabSz="914400" eaLnBrk="1" fontAlgn="auto" latinLnBrk="0" hangingPunct="1">
              <a:lnSpc>
                <a:spcPts val="217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	bentuk tubuh dan menjadi bahan ejekan teman-temannya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2660" y="2468422"/>
            <a:ext cx="1675202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Menolak operasi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2660" y="2744012"/>
            <a:ext cx="4850495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Gangguan aktivitas dikampus, khususnya olah raga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9789" y="3296462"/>
            <a:ext cx="1035092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- Program :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2660" y="3572052"/>
            <a:ext cx="4438459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fi-FI" smtClean="0">
                <a:solidFill>
                  <a:srgbClr val="FFFFFF"/>
                </a:solidFill>
                <a:latin typeface="Calibri"/>
              </a:rPr>
              <a:t>. Evaluasi kondisi sosial ekonomi dan home visit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2660" y="3848912"/>
            <a:ext cx="5761770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fi-FI" smtClean="0">
                <a:solidFill>
                  <a:srgbClr val="FFFFFF"/>
                </a:solidFill>
                <a:latin typeface="Calibri"/>
              </a:rPr>
              <a:t>. Mencari jalan keluar untuk menggunakan alat bantu sebagai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4124502"/>
            <a:ext cx="1604863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alternatif operasi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2660" y="4401362"/>
            <a:ext cx="2566152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196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nn-NO" smtClean="0">
                <a:solidFill>
                  <a:srgbClr val="FFFFFF"/>
                </a:solidFill>
                <a:latin typeface="Calibri"/>
              </a:rPr>
              <a:t>. Home program / Edukasi :</a:t>
            </a:r>
          </a:p>
          <a:p>
            <a:pPr marL="0" marR="0" lvl="0" indent="0" defTabSz="914400" eaLnBrk="1" fontAlgn="auto" latinLnBrk="0" hangingPunct="1">
              <a:lnSpc>
                <a:spcPts val="2174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nn-NO" smtClean="0">
                <a:solidFill>
                  <a:srgbClr val="FFFFFF"/>
                </a:solidFill>
                <a:latin typeface="Calibri"/>
              </a:rPr>
              <a:t>	</a:t>
            </a:r>
            <a:r>
              <a:rPr lang="nn-NO" smtClean="0">
                <a:solidFill>
                  <a:srgbClr val="FFFFFF"/>
                </a:solidFill>
                <a:latin typeface="Times New Roman"/>
              </a:rPr>
              <a:t>◦ </a:t>
            </a:r>
            <a:r>
              <a:rPr lang="nn-NO" smtClean="0">
                <a:solidFill>
                  <a:srgbClr val="FFFFFF"/>
                </a:solidFill>
                <a:latin typeface="Calibri"/>
              </a:rPr>
              <a:t>Mengajarkan posisi tidur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66800" y="4926025"/>
            <a:ext cx="5409045" cy="2902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8"/>
              </a:lnSpc>
            </a:pPr>
            <a:r>
              <a:rPr lang="es-ES" smtClean="0">
                <a:solidFill>
                  <a:srgbClr val="FFFFFF"/>
                </a:solidFill>
                <a:latin typeface="Times New Roman"/>
              </a:rPr>
              <a:t>◦ </a:t>
            </a:r>
            <a:r>
              <a:rPr lang="es-ES" smtClean="0">
                <a:solidFill>
                  <a:srgbClr val="FFFFFF"/>
                </a:solidFill>
                <a:latin typeface="Calibri"/>
              </a:rPr>
              <a:t>Bila membawa sesuatu harus pada lengan atau bahu sisi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0939" y="5229402"/>
            <a:ext cx="745460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konveks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5478475"/>
            <a:ext cx="2418034" cy="29027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8"/>
              </a:lnSpc>
            </a:pPr>
            <a:r>
              <a:rPr lang="en-US" smtClean="0">
                <a:solidFill>
                  <a:srgbClr val="FFFFFF"/>
                </a:solidFill>
                <a:latin typeface="Times New Roman"/>
              </a:rPr>
              <a:t>◦ </a:t>
            </a:r>
            <a:r>
              <a:rPr lang="en-US" smtClean="0">
                <a:solidFill>
                  <a:srgbClr val="FFFFFF"/>
                </a:solidFill>
                <a:latin typeface="Calibri"/>
              </a:rPr>
              <a:t>Hindari olah raga kontak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2660" y="5781852"/>
            <a:ext cx="1624932" cy="2725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96"/>
              </a:lnSpc>
            </a:pPr>
            <a:r>
              <a:rPr lang="en-US" smtClean="0">
                <a:solidFill>
                  <a:srgbClr val="FFFFFF"/>
                </a:solidFill>
                <a:latin typeface="Calibri"/>
              </a:rPr>
              <a:t>. Latihan pola “X”</a:t>
            </a:r>
            <a:endParaRPr lang="en-US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10341"/>
            <a:ext cx="184346" cy="26930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27"/>
              </a:lnSpc>
            </a:pPr>
            <a:r>
              <a:rPr lang="en-US" sz="192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92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0269" y="500887"/>
            <a:ext cx="1619033" cy="47128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85"/>
              </a:lnSpc>
            </a:pPr>
            <a:r>
              <a:rPr lang="en-US" sz="3200" smtClean="0">
                <a:solidFill>
                  <a:srgbClr val="FFFFFF"/>
                </a:solidFill>
                <a:latin typeface="Times New Roman"/>
              </a:rPr>
              <a:t>Radiologi</a:t>
            </a:r>
            <a:endParaRPr lang="en-US" sz="3200">
              <a:solidFill>
                <a:srgbClr val="FFFFFF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6229" y="667512"/>
            <a:ext cx="304384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Penilaian dengan Sudut Cobb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610341"/>
            <a:ext cx="184346" cy="26930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127"/>
              </a:lnSpc>
            </a:pPr>
            <a:r>
              <a:rPr lang="en-US" sz="192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92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0269" y="500887"/>
            <a:ext cx="3297378" cy="4834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85"/>
              </a:lnSpc>
            </a:pPr>
            <a:r>
              <a:rPr lang="en-US" sz="3200" smtClean="0">
                <a:solidFill>
                  <a:srgbClr val="FFFFFF"/>
                </a:solidFill>
                <a:latin typeface="Times New Roman"/>
              </a:rPr>
              <a:t>Pemeriksaan Pasien</a:t>
            </a:r>
            <a:endParaRPr lang="en-US" sz="3200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0570" y="3789324"/>
            <a:ext cx="1942968" cy="21089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8"/>
              </a:lnSpc>
            </a:pPr>
            <a:r>
              <a:rPr lang="en-US" sz="1400" smtClean="0">
                <a:solidFill>
                  <a:srgbClr val="FFFFFF"/>
                </a:solidFill>
                <a:latin typeface="Calibri"/>
              </a:rPr>
              <a:t>Pasien dalam posisi berdiri</a:t>
            </a:r>
            <a:endParaRPr lang="en-US" sz="1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09970" y="3713124"/>
            <a:ext cx="2669129" cy="21089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8"/>
              </a:lnSpc>
            </a:pPr>
            <a:r>
              <a:rPr lang="en-US" sz="1400" smtClean="0">
                <a:solidFill>
                  <a:srgbClr val="FFFFFF"/>
                </a:solidFill>
                <a:latin typeface="Calibri"/>
              </a:rPr>
              <a:t>Pasien dalam posisi forward bending</a:t>
            </a:r>
            <a:endParaRPr lang="en-US" sz="1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1170" y="6303924"/>
            <a:ext cx="3287631" cy="21089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8"/>
              </a:lnSpc>
            </a:pPr>
            <a:r>
              <a:rPr lang="en-US" sz="1400" smtClean="0">
                <a:solidFill>
                  <a:srgbClr val="FFFFFF"/>
                </a:solidFill>
                <a:latin typeface="Calibri"/>
              </a:rPr>
              <a:t>Pasien sedang menjalani fisiotherapi Infrared</a:t>
            </a:r>
            <a:endParaRPr lang="en-US" sz="14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93870" y="3179724"/>
            <a:ext cx="2555380" cy="21089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8"/>
              </a:lnSpc>
            </a:pPr>
            <a:r>
              <a:rPr lang="en-US" sz="1400" smtClean="0">
                <a:solidFill>
                  <a:srgbClr val="FFFFFF"/>
                </a:solidFill>
                <a:latin typeface="Calibri"/>
              </a:rPr>
              <a:t>Pasien Menggunakan Boston Brace</a:t>
            </a:r>
            <a:endParaRPr lang="en-US" sz="1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4870" y="5846724"/>
            <a:ext cx="1942968" cy="21089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8"/>
              </a:lnSpc>
            </a:pPr>
            <a:r>
              <a:rPr lang="en-US" sz="1400" smtClean="0">
                <a:solidFill>
                  <a:srgbClr val="FFFFFF"/>
                </a:solidFill>
                <a:latin typeface="Calibri"/>
              </a:rPr>
              <a:t>Pasien dalam posisi berdiri</a:t>
            </a:r>
            <a:endParaRPr lang="en-US" sz="14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3945382"/>
            <a:ext cx="147405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Pasien sedang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9639" y="4408932"/>
            <a:ext cx="1135311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melakukan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6430" y="4872482"/>
            <a:ext cx="175625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exercise skoliosis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3569" y="1125982"/>
            <a:ext cx="258814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Pasien dalam posisi tidur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1700" y="1049782"/>
            <a:ext cx="2025491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Pasien dalam posisi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0960" y="1354582"/>
            <a:ext cx="114935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merangkak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6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s_16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1712264"/>
            <a:ext cx="115416" cy="16671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30"/>
              </a:lnSpc>
            </a:pPr>
            <a:r>
              <a:rPr lang="en-US" sz="120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20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0269" y="1658111"/>
            <a:ext cx="354148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Penilaian dengan sudut Fergusson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59839" y="5148071"/>
            <a:ext cx="1262846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Pelvic tilting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1390" y="5148071"/>
            <a:ext cx="304115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Isometric abdominal exercise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1173652"/>
            <a:ext cx="160300" cy="2226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4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05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0269" y="1096568"/>
            <a:ext cx="7379521" cy="287117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16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Sifat vertebra cervical, throracal, lumbal → mobile.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Vertebra lumbal :  fleksi-ekstensi, sdkt  gerakan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lateral maupun rotasi.</a:t>
            </a:r>
          </a:p>
          <a:p>
            <a:pPr>
              <a:lnSpc>
                <a:spcPts val="40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Vertebra thoracal : fleksi-ekstensi.</a:t>
            </a:r>
          </a:p>
          <a:p>
            <a:pPr>
              <a:lnSpc>
                <a:spcPts val="405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Vertebra cervical : kesemua arah, fleksi ekstensi,</a:t>
            </a:r>
          </a:p>
          <a:p>
            <a:pPr>
              <a:lnSpc>
                <a:spcPts val="3360"/>
              </a:lnSpc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rotasi bilateral, gerakan kombinasi.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8760" y="5239511"/>
            <a:ext cx="1298432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EDF exercise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1990" y="5239511"/>
            <a:ext cx="216052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Pelvic tilting exercise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9089" y="4782311"/>
            <a:ext cx="1943545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Prone pelvic tilting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48300" y="4782311"/>
            <a:ext cx="2635658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Hyperextension exercises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7610" y="4782311"/>
            <a:ext cx="1796389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Crawling exercise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96840" y="4782311"/>
            <a:ext cx="2876044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40"/>
              </a:lnSpc>
            </a:pPr>
            <a:r>
              <a:rPr lang="en-US" sz="2000" smtClean="0">
                <a:solidFill>
                  <a:srgbClr val="FFFFFF"/>
                </a:solidFill>
                <a:latin typeface="Calibri"/>
              </a:rPr>
              <a:t>Resistive extension exercise</a:t>
            </a:r>
            <a:endParaRPr lang="en-US" sz="20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5660" y="227075"/>
            <a:ext cx="7001789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smtClean="0">
                <a:solidFill>
                  <a:srgbClr val="CCECFF"/>
                </a:solidFill>
                <a:latin typeface="Times New Roman"/>
              </a:rPr>
              <a:t>PROPER BODY MECHANIC</a:t>
            </a:r>
            <a:endParaRPr lang="en-US" sz="4400">
              <a:solidFill>
                <a:srgbClr val="CCECFF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C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7E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80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82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8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8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E4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440" y="378206"/>
            <a:ext cx="2887009" cy="6283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910"/>
              </a:lnSpc>
            </a:pPr>
            <a:r>
              <a:rPr lang="en-US" sz="4400" b="1" smtClean="0">
                <a:solidFill>
                  <a:srgbClr val="CCECFF"/>
                </a:solidFill>
                <a:latin typeface="Times New Roman"/>
              </a:rPr>
              <a:t>ETIOLOGI</a:t>
            </a:r>
            <a:endParaRPr lang="en-US" sz="4400" b="1">
              <a:solidFill>
                <a:srgbClr val="CCECFF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392092"/>
            <a:ext cx="160300" cy="68076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61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</a:p>
          <a:p>
            <a:pPr>
              <a:lnSpc>
                <a:spcPts val="1000"/>
              </a:lnSpc>
            </a:pPr>
            <a:endParaRPr lang="en-US" sz="1680" smtClean="0">
              <a:solidFill>
                <a:srgbClr val="FFFFCC"/>
              </a:solidFill>
              <a:latin typeface="Wingdings"/>
            </a:endParaRPr>
          </a:p>
          <a:p>
            <a:pPr>
              <a:lnSpc>
                <a:spcPts val="2720"/>
              </a:lnSpc>
            </a:pPr>
            <a:r>
              <a:rPr lang="en-US" sz="1680" smtClean="0">
                <a:solidFill>
                  <a:srgbClr val="FFFFCC"/>
                </a:solidFill>
                <a:latin typeface="Wingdings"/>
              </a:rPr>
              <a:t></a:t>
            </a:r>
            <a:endParaRPr lang="en-US" sz="1680">
              <a:solidFill>
                <a:srgbClr val="FFFFCC"/>
              </a:solidFill>
              <a:latin typeface="Wingding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269" y="1315008"/>
            <a:ext cx="7080528" cy="509113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416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70-90 %  idiopatik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Teori mengenai etiologi skoliosis telah</a:t>
            </a:r>
          </a:p>
          <a:p>
            <a:pPr marL="0" marR="0" lvl="0" indent="0" defTabSz="914400" eaLnBrk="1" fontAlgn="auto" latinLnBrk="0" hangingPunct="1">
              <a:lnSpc>
                <a:spcPts val="30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dikembangkan, antara lain: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Faktor keturunan (herediter)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Pemisahan patologis cincin epifisis vertebra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	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→ 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Prinsip Heuter-Volkman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Ggn keseimbangan postural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Imbalans otot</a:t>
            </a:r>
          </a:p>
          <a:p>
            <a:pPr marL="0" marR="0" lvl="0" indent="0" defTabSz="914400" eaLnBrk="1" fontAlgn="auto" latinLnBrk="0" hangingPunct="1">
              <a:lnSpc>
                <a:spcPts val="3720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Faktor metabolik &amp; kimia</a:t>
            </a:r>
          </a:p>
          <a:p>
            <a:pPr marL="0" marR="0" lvl="0" indent="0" defTabSz="914400" eaLnBrk="1" fontAlgn="auto" latinLnBrk="0" hangingPunct="1">
              <a:lnSpc>
                <a:spcPts val="3726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Calibri"/>
              </a:rPr>
              <a:t>	- Hormon pertumbuhan, terutama pd </a:t>
            </a: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♀</a:t>
            </a:r>
          </a:p>
          <a:p>
            <a:pPr marL="0" marR="0" lvl="0" indent="0" defTabSz="914400" eaLnBrk="1" fontAlgn="auto" latinLnBrk="0" hangingPunct="1">
              <a:lnSpc>
                <a:spcPts val="3714"/>
              </a:lnSpc>
              <a:buClrTx/>
              <a:buSzTx/>
              <a:buNone/>
              <a:tabLst>
                <a:tab pos="558800" algn="l"/>
                <a:tab pos="723900" algn="l"/>
              </a:tabLst>
              <a:defRPr/>
            </a:pPr>
            <a:r>
              <a:rPr lang="en-US" sz="2800" smtClean="0">
                <a:solidFill>
                  <a:srgbClr val="FFFFFF"/>
                </a:solidFill>
                <a:latin typeface="Times New Roman"/>
              </a:rPr>
              <a:t>	</a:t>
            </a:r>
            <a:r>
              <a:rPr lang="en-US" sz="2800" smtClean="0">
                <a:solidFill>
                  <a:srgbClr val="FFFFFF"/>
                </a:solidFill>
                <a:latin typeface="Calibri"/>
              </a:rPr>
              <a:t>- Teori sistem saraf pusat.</a:t>
            </a:r>
            <a:endParaRPr lang="en-US" sz="2800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88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_18A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2410</Words>
  <Application>Microsoft Office PowerPoint</Application>
  <PresentationFormat>Custom</PresentationFormat>
  <Paragraphs>1072</Paragraphs>
  <Slides>91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</vt:vector>
  </TitlesOfParts>
  <Company>unimus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dekan</dc:creator>
  <cp:lastModifiedBy>dekan</cp:lastModifiedBy>
  <cp:revision>1</cp:revision>
  <dcterms:created xsi:type="dcterms:W3CDTF">2011-10-17T13:14:45Z</dcterms:created>
  <dcterms:modified xsi:type="dcterms:W3CDTF">2011-10-17T13:14:49Z</dcterms:modified>
</cp:coreProperties>
</file>