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6"/>
    <p:sldId id="257" r:id="rId27"/>
    <p:sldId id="258" r:id="rId28"/>
    <p:sldId id="259" r:id="rId29"/>
    <p:sldId id="260" r:id="rId30"/>
    <p:sldId id="261" r:id="rId31"/>
    <p:sldId id="262" r:id="rId32"/>
    <p:sldId id="263" r:id="rId33"/>
  </p:sldIdLst>
  <p:sldSz cx="18288000" cy="10287000"/>
  <p:notesSz cx="6858000" cy="9144000"/>
  <p:embeddedFontLst>
    <p:embeddedFont>
      <p:font typeface="Arimo" charset="1" panose="020B0604020202020204"/>
      <p:regular r:id="rId6"/>
    </p:embeddedFont>
    <p:embeddedFont>
      <p:font typeface="Arimo Bold" charset="1" panose="020B0704020202020204"/>
      <p:regular r:id="rId7"/>
    </p:embeddedFont>
    <p:embeddedFont>
      <p:font typeface="Arimo Italics" charset="1" panose="020B0604020202090204"/>
      <p:regular r:id="rId8"/>
    </p:embeddedFont>
    <p:embeddedFont>
      <p:font typeface="Arimo Bold Italics" charset="1" panose="020B0704020202090204"/>
      <p:regular r:id="rId9"/>
    </p:embeddedFont>
    <p:embeddedFont>
      <p:font typeface="Canva Sans" charset="1" panose="020B0503030501040103"/>
      <p:regular r:id="rId10"/>
    </p:embeddedFont>
    <p:embeddedFont>
      <p:font typeface="Canva Sans Bold" charset="1" panose="020B0803030501040103"/>
      <p:regular r:id="rId11"/>
    </p:embeddedFont>
    <p:embeddedFont>
      <p:font typeface="Canva Sans Italics" charset="1" panose="020B0503030501040103"/>
      <p:regular r:id="rId12"/>
    </p:embeddedFont>
    <p:embeddedFont>
      <p:font typeface="Canva Sans Bold Italics" charset="1" panose="020B0803030501040103"/>
      <p:regular r:id="rId13"/>
    </p:embeddedFont>
    <p:embeddedFont>
      <p:font typeface="Canva Sans Medium" charset="1" panose="020B0603030501040103"/>
      <p:regular r:id="rId14"/>
    </p:embeddedFont>
    <p:embeddedFont>
      <p:font typeface="Canva Sans Medium Italics" charset="1" panose="020B0603030501040103"/>
      <p:regular r:id="rId15"/>
    </p:embeddedFont>
    <p:embeddedFont>
      <p:font typeface="Lato" charset="1" panose="020F0502020204030203"/>
      <p:regular r:id="rId16"/>
    </p:embeddedFont>
    <p:embeddedFont>
      <p:font typeface="Lato Bold" charset="1" panose="020F0502020204030203"/>
      <p:regular r:id="rId17"/>
    </p:embeddedFont>
    <p:embeddedFont>
      <p:font typeface="Lato Italics" charset="1" panose="020F0502020204030203"/>
      <p:regular r:id="rId18"/>
    </p:embeddedFont>
    <p:embeddedFont>
      <p:font typeface="Lato Bold Italics" charset="1" panose="020F0502020204030203"/>
      <p:regular r:id="rId19"/>
    </p:embeddedFont>
    <p:embeddedFont>
      <p:font typeface="Lato Thin" charset="1" panose="020F0502020204030203"/>
      <p:regular r:id="rId20"/>
    </p:embeddedFont>
    <p:embeddedFont>
      <p:font typeface="Lato Thin Italics" charset="1" panose="020F0502020204030203"/>
      <p:regular r:id="rId21"/>
    </p:embeddedFont>
    <p:embeddedFont>
      <p:font typeface="Lato Light" charset="1" panose="020F0502020204030203"/>
      <p:regular r:id="rId22"/>
    </p:embeddedFont>
    <p:embeddedFont>
      <p:font typeface="Lato Light Italics" charset="1" panose="020F0502020204030203"/>
      <p:regular r:id="rId23"/>
    </p:embeddedFont>
    <p:embeddedFont>
      <p:font typeface="Lato Heavy" charset="1" panose="020F0502020204030203"/>
      <p:regular r:id="rId24"/>
    </p:embeddedFont>
    <p:embeddedFont>
      <p:font typeface="Lato Heavy Italics" charset="1" panose="020F0502020204030203"/>
      <p:regular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fonts/font22.fntdata" Type="http://schemas.openxmlformats.org/officeDocument/2006/relationships/font"/><Relationship Id="rId23" Target="fonts/font23.fntdata" Type="http://schemas.openxmlformats.org/officeDocument/2006/relationships/font"/><Relationship Id="rId24" Target="fonts/font24.fntdata" Type="http://schemas.openxmlformats.org/officeDocument/2006/relationships/font"/><Relationship Id="rId25" Target="fonts/font25.fntdata" Type="http://schemas.openxmlformats.org/officeDocument/2006/relationships/font"/><Relationship Id="rId26" Target="slides/slide1.xml" Type="http://schemas.openxmlformats.org/officeDocument/2006/relationships/slide"/><Relationship Id="rId27" Target="slides/slide2.xml" Type="http://schemas.openxmlformats.org/officeDocument/2006/relationships/slide"/><Relationship Id="rId28" Target="slides/slide3.xml" Type="http://schemas.openxmlformats.org/officeDocument/2006/relationships/slide"/><Relationship Id="rId29" Target="slides/slide4.xml" Type="http://schemas.openxmlformats.org/officeDocument/2006/relationships/slide"/><Relationship Id="rId3" Target="viewProps.xml" Type="http://schemas.openxmlformats.org/officeDocument/2006/relationships/viewProps"/><Relationship Id="rId30" Target="slides/slide5.xml" Type="http://schemas.openxmlformats.org/officeDocument/2006/relationships/slide"/><Relationship Id="rId31" Target="slides/slide6.xml" Type="http://schemas.openxmlformats.org/officeDocument/2006/relationships/slide"/><Relationship Id="rId32" Target="slides/slide7.xml" Type="http://schemas.openxmlformats.org/officeDocument/2006/relationships/slide"/><Relationship Id="rId33" Target="slides/slide8.xml" Type="http://schemas.openxmlformats.org/officeDocument/2006/relationships/slide"/><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 Id="rId4" Target="../media/image3.svg" Type="http://schemas.openxmlformats.org/officeDocument/2006/relationships/image"/><Relationship Id="rId5" Target="../media/image4.png" Type="http://schemas.openxmlformats.org/officeDocument/2006/relationships/image"/><Relationship Id="rId6" Target="http://www.packysportspub.com/" TargetMode="External" Type="http://schemas.openxmlformats.org/officeDocument/2006/relationships/hyperlink"/></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5.jpe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6.jpe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7.jpe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8.jpe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9.jpe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0.jpe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11.png" Type="http://schemas.openxmlformats.org/officeDocument/2006/relationships/image"/><Relationship Id="rId4" Target="../media/image12.png" Type="http://schemas.openxmlformats.org/officeDocument/2006/relationships/image"/><Relationship Id="rId5" Target="../media/image13.svg" Type="http://schemas.openxmlformats.org/officeDocument/2006/relationships/image"/><Relationship Id="rId6" Target="https://www.packysportspub.com/" TargetMode="External" Type="http://schemas.openxmlformats.org/officeDocument/2006/relationships/hyperlink"/></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714750" y="0"/>
            <a:ext cx="25717500" cy="10287000"/>
          </a:xfrm>
          <a:custGeom>
            <a:avLst/>
            <a:gdLst/>
            <a:ahLst/>
            <a:cxnLst/>
            <a:rect r="r" b="b" t="t" l="l"/>
            <a:pathLst>
              <a:path h="10287000" w="25717500">
                <a:moveTo>
                  <a:pt x="0" y="0"/>
                </a:moveTo>
                <a:lnTo>
                  <a:pt x="25717500" y="0"/>
                </a:lnTo>
                <a:lnTo>
                  <a:pt x="25717500" y="10287000"/>
                </a:lnTo>
                <a:lnTo>
                  <a:pt x="0" y="10287000"/>
                </a:lnTo>
                <a:lnTo>
                  <a:pt x="0" y="0"/>
                </a:lnTo>
                <a:close/>
              </a:path>
            </a:pathLst>
          </a:custGeom>
          <a:blipFill>
            <a:blip r:embed="rId2">
              <a:alphaModFix amt="41000"/>
            </a:blip>
            <a:stretch>
              <a:fillRect l="0" t="0" r="0" b="0"/>
            </a:stretch>
          </a:blipFill>
        </p:spPr>
      </p:sp>
      <p:grpSp>
        <p:nvGrpSpPr>
          <p:cNvPr name="Group 3" id="3"/>
          <p:cNvGrpSpPr>
            <a:grpSpLocks noChangeAspect="true"/>
          </p:cNvGrpSpPr>
          <p:nvPr/>
        </p:nvGrpSpPr>
        <p:grpSpPr>
          <a:xfrm rot="0">
            <a:off x="0" y="0"/>
            <a:ext cx="3086100" cy="10287000"/>
            <a:chOff x="0" y="0"/>
            <a:chExt cx="3086100" cy="10287000"/>
          </a:xfrm>
        </p:grpSpPr>
        <p:sp>
          <p:nvSpPr>
            <p:cNvPr name="Freeform 4" id="4"/>
            <p:cNvSpPr/>
            <p:nvPr/>
          </p:nvSpPr>
          <p:spPr>
            <a:xfrm flipH="false" flipV="false" rot="0">
              <a:off x="0" y="0"/>
              <a:ext cx="3086100" cy="10287000"/>
            </a:xfrm>
            <a:custGeom>
              <a:avLst/>
              <a:gdLst/>
              <a:ahLst/>
              <a:cxnLst/>
              <a:rect r="r" b="b" t="t" l="l"/>
              <a:pathLst>
                <a:path h="10287000" w="3086100">
                  <a:moveTo>
                    <a:pt x="0" y="0"/>
                  </a:moveTo>
                  <a:lnTo>
                    <a:pt x="3086100" y="0"/>
                  </a:lnTo>
                  <a:lnTo>
                    <a:pt x="3086100" y="10287000"/>
                  </a:lnTo>
                  <a:lnTo>
                    <a:pt x="0" y="10287000"/>
                  </a:lnTo>
                  <a:close/>
                </a:path>
              </a:pathLst>
            </a:custGeom>
            <a:solidFill>
              <a:srgbClr val="593C8F"/>
            </a:solidFill>
          </p:spPr>
        </p:sp>
      </p:grpSp>
      <p:grpSp>
        <p:nvGrpSpPr>
          <p:cNvPr name="Group 5" id="5"/>
          <p:cNvGrpSpPr>
            <a:grpSpLocks noChangeAspect="true"/>
          </p:cNvGrpSpPr>
          <p:nvPr/>
        </p:nvGrpSpPr>
        <p:grpSpPr>
          <a:xfrm rot="0">
            <a:off x="7503690" y="8652681"/>
            <a:ext cx="609600" cy="609600"/>
            <a:chOff x="0" y="0"/>
            <a:chExt cx="609600" cy="609600"/>
          </a:xfrm>
        </p:grpSpPr>
        <p:sp>
          <p:nvSpPr>
            <p:cNvPr name="Freeform 6" id="6"/>
            <p:cNvSpPr/>
            <p:nvPr/>
          </p:nvSpPr>
          <p:spPr>
            <a:xfrm flipH="false" flipV="false" rot="0">
              <a:off x="0" y="0"/>
              <a:ext cx="609600" cy="609600"/>
            </a:xfrm>
            <a:custGeom>
              <a:avLst/>
              <a:gdLst/>
              <a:ahLst/>
              <a:cxnLst/>
              <a:rect r="r" b="b" t="t" l="l"/>
              <a:pathLst>
                <a:path h="609600" w="609600">
                  <a:moveTo>
                    <a:pt x="223393" y="46228"/>
                  </a:moveTo>
                  <a:lnTo>
                    <a:pt x="194564" y="94107"/>
                  </a:lnTo>
                  <a:cubicBezTo>
                    <a:pt x="183388" y="118110"/>
                    <a:pt x="174371" y="145288"/>
                    <a:pt x="167640" y="174752"/>
                  </a:cubicBezTo>
                  <a:lnTo>
                    <a:pt x="67056" y="174752"/>
                  </a:lnTo>
                  <a:cubicBezTo>
                    <a:pt x="100457" y="114046"/>
                    <a:pt x="156337" y="67437"/>
                    <a:pt x="223393" y="46228"/>
                  </a:cubicBezTo>
                  <a:close/>
                  <a:moveTo>
                    <a:pt x="287909" y="36830"/>
                  </a:moveTo>
                  <a:lnTo>
                    <a:pt x="287909" y="174625"/>
                  </a:lnTo>
                  <a:lnTo>
                    <a:pt x="202184" y="174625"/>
                  </a:lnTo>
                  <a:cubicBezTo>
                    <a:pt x="208153" y="150495"/>
                    <a:pt x="215773" y="128143"/>
                    <a:pt x="225044" y="108331"/>
                  </a:cubicBezTo>
                  <a:cubicBezTo>
                    <a:pt x="242824" y="70231"/>
                    <a:pt x="265049" y="45212"/>
                    <a:pt x="287909" y="36830"/>
                  </a:cubicBezTo>
                  <a:close/>
                  <a:moveTo>
                    <a:pt x="321564" y="36830"/>
                  </a:moveTo>
                  <a:cubicBezTo>
                    <a:pt x="344424" y="45212"/>
                    <a:pt x="366649" y="70231"/>
                    <a:pt x="384429" y="108331"/>
                  </a:cubicBezTo>
                  <a:lnTo>
                    <a:pt x="407289" y="174625"/>
                  </a:lnTo>
                  <a:lnTo>
                    <a:pt x="321691" y="174625"/>
                  </a:lnTo>
                  <a:lnTo>
                    <a:pt x="321691" y="36830"/>
                  </a:lnTo>
                  <a:close/>
                  <a:moveTo>
                    <a:pt x="386080" y="46228"/>
                  </a:moveTo>
                  <a:cubicBezTo>
                    <a:pt x="453136" y="67437"/>
                    <a:pt x="509016" y="114046"/>
                    <a:pt x="542417" y="174625"/>
                  </a:cubicBezTo>
                  <a:lnTo>
                    <a:pt x="441960" y="174625"/>
                  </a:lnTo>
                  <a:cubicBezTo>
                    <a:pt x="435229" y="145161"/>
                    <a:pt x="426212" y="117983"/>
                    <a:pt x="415036" y="93980"/>
                  </a:cubicBezTo>
                  <a:lnTo>
                    <a:pt x="386207" y="46228"/>
                  </a:lnTo>
                  <a:close/>
                  <a:moveTo>
                    <a:pt x="161036" y="208407"/>
                  </a:moveTo>
                  <a:cubicBezTo>
                    <a:pt x="156083" y="239141"/>
                    <a:pt x="153543" y="271526"/>
                    <a:pt x="153543" y="304800"/>
                  </a:cubicBezTo>
                  <a:lnTo>
                    <a:pt x="160528" y="398145"/>
                  </a:lnTo>
                  <a:lnTo>
                    <a:pt x="50292" y="398145"/>
                  </a:lnTo>
                  <a:cubicBezTo>
                    <a:pt x="39624" y="369062"/>
                    <a:pt x="33782" y="337566"/>
                    <a:pt x="33782" y="304800"/>
                  </a:cubicBezTo>
                  <a:cubicBezTo>
                    <a:pt x="33782" y="270891"/>
                    <a:pt x="40132" y="238379"/>
                    <a:pt x="51562" y="208407"/>
                  </a:cubicBezTo>
                  <a:close/>
                  <a:moveTo>
                    <a:pt x="287909" y="208407"/>
                  </a:moveTo>
                  <a:lnTo>
                    <a:pt x="287909" y="398145"/>
                  </a:lnTo>
                  <a:lnTo>
                    <a:pt x="194691" y="398145"/>
                  </a:lnTo>
                  <a:cubicBezTo>
                    <a:pt x="189865" y="368681"/>
                    <a:pt x="187325" y="337185"/>
                    <a:pt x="187325" y="304800"/>
                  </a:cubicBezTo>
                  <a:cubicBezTo>
                    <a:pt x="187325" y="271272"/>
                    <a:pt x="189992" y="238760"/>
                    <a:pt x="195199" y="208407"/>
                  </a:cubicBezTo>
                  <a:close/>
                  <a:moveTo>
                    <a:pt x="414401" y="208407"/>
                  </a:moveTo>
                  <a:cubicBezTo>
                    <a:pt x="419608" y="238760"/>
                    <a:pt x="422275" y="271399"/>
                    <a:pt x="422275" y="304800"/>
                  </a:cubicBezTo>
                  <a:lnTo>
                    <a:pt x="414909" y="398145"/>
                  </a:lnTo>
                  <a:lnTo>
                    <a:pt x="321691" y="398145"/>
                  </a:lnTo>
                  <a:lnTo>
                    <a:pt x="321691" y="208407"/>
                  </a:lnTo>
                  <a:close/>
                  <a:moveTo>
                    <a:pt x="558165" y="208407"/>
                  </a:moveTo>
                  <a:cubicBezTo>
                    <a:pt x="569595" y="238379"/>
                    <a:pt x="575945" y="270891"/>
                    <a:pt x="575945" y="304800"/>
                  </a:cubicBezTo>
                  <a:cubicBezTo>
                    <a:pt x="575945" y="337566"/>
                    <a:pt x="570103" y="369062"/>
                    <a:pt x="559435" y="398145"/>
                  </a:cubicBezTo>
                  <a:lnTo>
                    <a:pt x="449072" y="398145"/>
                  </a:lnTo>
                  <a:cubicBezTo>
                    <a:pt x="453644" y="368427"/>
                    <a:pt x="456057" y="336931"/>
                    <a:pt x="456057" y="304800"/>
                  </a:cubicBezTo>
                  <a:lnTo>
                    <a:pt x="448564" y="208407"/>
                  </a:lnTo>
                  <a:close/>
                  <a:moveTo>
                    <a:pt x="166878" y="431800"/>
                  </a:moveTo>
                  <a:cubicBezTo>
                    <a:pt x="173609" y="462407"/>
                    <a:pt x="183007" y="490728"/>
                    <a:pt x="194564" y="515493"/>
                  </a:cubicBezTo>
                  <a:lnTo>
                    <a:pt x="223393" y="563372"/>
                  </a:lnTo>
                  <a:cubicBezTo>
                    <a:pt x="155194" y="541909"/>
                    <a:pt x="98552" y="494030"/>
                    <a:pt x="65405" y="431800"/>
                  </a:cubicBezTo>
                  <a:close/>
                  <a:moveTo>
                    <a:pt x="544195" y="431800"/>
                  </a:moveTo>
                  <a:cubicBezTo>
                    <a:pt x="511048" y="494030"/>
                    <a:pt x="454406" y="541782"/>
                    <a:pt x="386207" y="563372"/>
                  </a:cubicBezTo>
                  <a:lnTo>
                    <a:pt x="415036" y="515493"/>
                  </a:lnTo>
                  <a:cubicBezTo>
                    <a:pt x="426593" y="490728"/>
                    <a:pt x="435864" y="462407"/>
                    <a:pt x="442722" y="431800"/>
                  </a:cubicBezTo>
                  <a:close/>
                  <a:moveTo>
                    <a:pt x="408178" y="431800"/>
                  </a:moveTo>
                  <a:cubicBezTo>
                    <a:pt x="402082" y="457200"/>
                    <a:pt x="394208" y="480568"/>
                    <a:pt x="384556" y="501269"/>
                  </a:cubicBezTo>
                  <a:cubicBezTo>
                    <a:pt x="366776" y="539369"/>
                    <a:pt x="344551" y="564388"/>
                    <a:pt x="321691" y="572770"/>
                  </a:cubicBezTo>
                  <a:lnTo>
                    <a:pt x="321691" y="431800"/>
                  </a:lnTo>
                  <a:close/>
                  <a:moveTo>
                    <a:pt x="288036" y="431800"/>
                  </a:moveTo>
                  <a:lnTo>
                    <a:pt x="288036" y="572770"/>
                  </a:lnTo>
                  <a:cubicBezTo>
                    <a:pt x="265176" y="564388"/>
                    <a:pt x="242951" y="539369"/>
                    <a:pt x="225171" y="501269"/>
                  </a:cubicBezTo>
                  <a:cubicBezTo>
                    <a:pt x="215519" y="480568"/>
                    <a:pt x="207645" y="457200"/>
                    <a:pt x="201549" y="431800"/>
                  </a:cubicBezTo>
                  <a:close/>
                  <a:moveTo>
                    <a:pt x="304292" y="0"/>
                  </a:moveTo>
                  <a:cubicBezTo>
                    <a:pt x="223139" y="127"/>
                    <a:pt x="146685" y="31877"/>
                    <a:pt x="89281" y="89281"/>
                  </a:cubicBezTo>
                  <a:cubicBezTo>
                    <a:pt x="31877" y="146685"/>
                    <a:pt x="127" y="223012"/>
                    <a:pt x="0" y="304165"/>
                  </a:cubicBezTo>
                  <a:lnTo>
                    <a:pt x="0" y="304165"/>
                  </a:lnTo>
                  <a:lnTo>
                    <a:pt x="0" y="305562"/>
                  </a:lnTo>
                  <a:cubicBezTo>
                    <a:pt x="127" y="386715"/>
                    <a:pt x="31877" y="463042"/>
                    <a:pt x="89281" y="520446"/>
                  </a:cubicBezTo>
                  <a:cubicBezTo>
                    <a:pt x="146812" y="577850"/>
                    <a:pt x="223393" y="609600"/>
                    <a:pt x="304800" y="609600"/>
                  </a:cubicBezTo>
                  <a:cubicBezTo>
                    <a:pt x="386207" y="609600"/>
                    <a:pt x="462788" y="577850"/>
                    <a:pt x="520319" y="520319"/>
                  </a:cubicBezTo>
                  <a:cubicBezTo>
                    <a:pt x="577850" y="462788"/>
                    <a:pt x="609600" y="386207"/>
                    <a:pt x="609600" y="304800"/>
                  </a:cubicBezTo>
                  <a:cubicBezTo>
                    <a:pt x="609600" y="223393"/>
                    <a:pt x="577850" y="146812"/>
                    <a:pt x="520319" y="89281"/>
                  </a:cubicBezTo>
                  <a:cubicBezTo>
                    <a:pt x="462788" y="31750"/>
                    <a:pt x="386461" y="127"/>
                    <a:pt x="305308" y="0"/>
                  </a:cubicBezTo>
                  <a:close/>
                </a:path>
              </a:pathLst>
            </a:custGeom>
            <a:solidFill>
              <a:srgbClr val="000000"/>
            </a:solidFill>
          </p:spPr>
        </p:sp>
      </p:grpSp>
      <p:sp>
        <p:nvSpPr>
          <p:cNvPr name="Freeform 7" id="7"/>
          <p:cNvSpPr/>
          <p:nvPr/>
        </p:nvSpPr>
        <p:spPr>
          <a:xfrm flipH="false" flipV="false" rot="0">
            <a:off x="13572658" y="205797"/>
            <a:ext cx="4540596" cy="4473197"/>
          </a:xfrm>
          <a:custGeom>
            <a:avLst/>
            <a:gdLst/>
            <a:ahLst/>
            <a:cxnLst/>
            <a:rect r="r" b="b" t="t" l="l"/>
            <a:pathLst>
              <a:path h="4473197" w="4540596">
                <a:moveTo>
                  <a:pt x="0" y="0"/>
                </a:moveTo>
                <a:lnTo>
                  <a:pt x="4540596" y="0"/>
                </a:lnTo>
                <a:lnTo>
                  <a:pt x="4540596" y="4473197"/>
                </a:lnTo>
                <a:lnTo>
                  <a:pt x="0" y="447319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8" id="8"/>
          <p:cNvSpPr/>
          <p:nvPr/>
        </p:nvSpPr>
        <p:spPr>
          <a:xfrm flipH="false" flipV="false" rot="0">
            <a:off x="3295802" y="0"/>
            <a:ext cx="3457575" cy="3476625"/>
          </a:xfrm>
          <a:custGeom>
            <a:avLst/>
            <a:gdLst/>
            <a:ahLst/>
            <a:cxnLst/>
            <a:rect r="r" b="b" t="t" l="l"/>
            <a:pathLst>
              <a:path h="3476625" w="3457575">
                <a:moveTo>
                  <a:pt x="0" y="0"/>
                </a:moveTo>
                <a:lnTo>
                  <a:pt x="3457575" y="0"/>
                </a:lnTo>
                <a:lnTo>
                  <a:pt x="3457575" y="3476625"/>
                </a:lnTo>
                <a:lnTo>
                  <a:pt x="0" y="3476625"/>
                </a:lnTo>
                <a:lnTo>
                  <a:pt x="0" y="0"/>
                </a:lnTo>
                <a:close/>
              </a:path>
            </a:pathLst>
          </a:custGeom>
          <a:blipFill>
            <a:blip r:embed="rId5"/>
            <a:stretch>
              <a:fillRect l="0" t="0" r="0" b="0"/>
            </a:stretch>
          </a:blipFill>
        </p:spPr>
      </p:sp>
      <p:grpSp>
        <p:nvGrpSpPr>
          <p:cNvPr name="Group 9" id="9"/>
          <p:cNvGrpSpPr>
            <a:grpSpLocks noChangeAspect="true"/>
          </p:cNvGrpSpPr>
          <p:nvPr/>
        </p:nvGrpSpPr>
        <p:grpSpPr>
          <a:xfrm rot="0">
            <a:off x="8452952" y="9143362"/>
            <a:ext cx="8539763" cy="57150"/>
            <a:chOff x="0" y="0"/>
            <a:chExt cx="8539759" cy="57150"/>
          </a:xfrm>
        </p:grpSpPr>
        <p:sp>
          <p:nvSpPr>
            <p:cNvPr name="Freeform 10" id="10"/>
            <p:cNvSpPr/>
            <p:nvPr/>
          </p:nvSpPr>
          <p:spPr>
            <a:xfrm flipH="false" flipV="false" rot="0">
              <a:off x="0" y="0"/>
              <a:ext cx="8539734" cy="57150"/>
            </a:xfrm>
            <a:custGeom>
              <a:avLst/>
              <a:gdLst/>
              <a:ahLst/>
              <a:cxnLst/>
              <a:rect r="r" b="b" t="t" l="l"/>
              <a:pathLst>
                <a:path h="57150" w="8539734">
                  <a:moveTo>
                    <a:pt x="0" y="0"/>
                  </a:moveTo>
                  <a:lnTo>
                    <a:pt x="0" y="57150"/>
                  </a:lnTo>
                  <a:lnTo>
                    <a:pt x="1727708" y="57150"/>
                  </a:lnTo>
                  <a:lnTo>
                    <a:pt x="1727708" y="0"/>
                  </a:lnTo>
                  <a:close/>
                  <a:moveTo>
                    <a:pt x="1949069" y="0"/>
                  </a:moveTo>
                  <a:lnTo>
                    <a:pt x="1949069" y="57150"/>
                  </a:lnTo>
                  <a:lnTo>
                    <a:pt x="3215513" y="57150"/>
                  </a:lnTo>
                  <a:lnTo>
                    <a:pt x="3215513" y="0"/>
                  </a:lnTo>
                  <a:close/>
                  <a:moveTo>
                    <a:pt x="3556254" y="0"/>
                  </a:moveTo>
                  <a:lnTo>
                    <a:pt x="3556254" y="57150"/>
                  </a:lnTo>
                  <a:lnTo>
                    <a:pt x="3961892" y="57150"/>
                  </a:lnTo>
                  <a:lnTo>
                    <a:pt x="3961892" y="0"/>
                  </a:lnTo>
                  <a:close/>
                  <a:moveTo>
                    <a:pt x="4183253" y="0"/>
                  </a:moveTo>
                  <a:lnTo>
                    <a:pt x="4183253" y="57150"/>
                  </a:lnTo>
                  <a:lnTo>
                    <a:pt x="5684266" y="57150"/>
                  </a:lnTo>
                  <a:lnTo>
                    <a:pt x="5684266" y="0"/>
                  </a:lnTo>
                  <a:close/>
                  <a:moveTo>
                    <a:pt x="5905754" y="0"/>
                  </a:moveTo>
                  <a:lnTo>
                    <a:pt x="5905754" y="57150"/>
                  </a:lnTo>
                  <a:lnTo>
                    <a:pt x="8539734" y="57150"/>
                  </a:lnTo>
                  <a:lnTo>
                    <a:pt x="8539734" y="0"/>
                  </a:lnTo>
                  <a:close/>
                </a:path>
              </a:pathLst>
            </a:custGeom>
            <a:solidFill>
              <a:srgbClr val="000000"/>
            </a:solidFill>
          </p:spPr>
        </p:sp>
      </p:grpSp>
      <p:sp>
        <p:nvSpPr>
          <p:cNvPr name="TextBox 11" id="11"/>
          <p:cNvSpPr txBox="true"/>
          <p:nvPr/>
        </p:nvSpPr>
        <p:spPr>
          <a:xfrm rot="0">
            <a:off x="3712416" y="3446145"/>
            <a:ext cx="12592288" cy="4300419"/>
          </a:xfrm>
          <a:prstGeom prst="rect">
            <a:avLst/>
          </a:prstGeom>
        </p:spPr>
        <p:txBody>
          <a:bodyPr anchor="t" rtlCol="false" tIns="0" lIns="0" bIns="0" rIns="0">
            <a:spAutoFit/>
          </a:bodyPr>
          <a:lstStyle/>
          <a:p>
            <a:pPr algn="ctr">
              <a:lnSpc>
                <a:spcPts val="11441"/>
              </a:lnSpc>
            </a:pPr>
            <a:r>
              <a:rPr lang="en-US" sz="8190">
                <a:solidFill>
                  <a:srgbClr val="000000"/>
                </a:solidFill>
                <a:latin typeface="Lato Bold"/>
              </a:rPr>
              <a:t> Top Reasons to Gather Your Squad and Head to the Nearest Sports Bar!</a:t>
            </a:r>
          </a:p>
        </p:txBody>
      </p:sp>
      <p:sp>
        <p:nvSpPr>
          <p:cNvPr name="TextBox 12" id="12"/>
          <p:cNvSpPr txBox="true"/>
          <p:nvPr/>
        </p:nvSpPr>
        <p:spPr>
          <a:xfrm rot="0">
            <a:off x="8452952" y="8325879"/>
            <a:ext cx="8539753" cy="914410"/>
          </a:xfrm>
          <a:prstGeom prst="rect">
            <a:avLst/>
          </a:prstGeom>
        </p:spPr>
        <p:txBody>
          <a:bodyPr anchor="t" rtlCol="false" tIns="0" lIns="0" bIns="0" rIns="0">
            <a:spAutoFit/>
          </a:bodyPr>
          <a:lstStyle/>
          <a:p>
            <a:pPr algn="l">
              <a:lnSpc>
                <a:spcPts val="7279"/>
              </a:lnSpc>
            </a:pPr>
            <a:r>
              <a:rPr lang="en-US" sz="5199">
                <a:solidFill>
                  <a:srgbClr val="000000"/>
                </a:solidFill>
                <a:latin typeface="Canva Sans Bold"/>
                <a:hlinkClick r:id="rId6" tooltip="http://www.packysportspub.com/"/>
              </a:rPr>
              <a:t>www.packysportspub.com</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714750" y="0"/>
            <a:ext cx="25717500" cy="10287000"/>
          </a:xfrm>
          <a:custGeom>
            <a:avLst/>
            <a:gdLst/>
            <a:ahLst/>
            <a:cxnLst/>
            <a:rect r="r" b="b" t="t" l="l"/>
            <a:pathLst>
              <a:path h="10287000" w="25717500">
                <a:moveTo>
                  <a:pt x="0" y="0"/>
                </a:moveTo>
                <a:lnTo>
                  <a:pt x="25717500" y="0"/>
                </a:lnTo>
                <a:lnTo>
                  <a:pt x="25717500" y="10287000"/>
                </a:lnTo>
                <a:lnTo>
                  <a:pt x="0" y="10287000"/>
                </a:lnTo>
                <a:lnTo>
                  <a:pt x="0" y="0"/>
                </a:lnTo>
                <a:close/>
              </a:path>
            </a:pathLst>
          </a:custGeom>
          <a:blipFill>
            <a:blip r:embed="rId2">
              <a:alphaModFix amt="41000"/>
            </a:blip>
            <a:stretch>
              <a:fillRect l="0" t="0" r="0" b="0"/>
            </a:stretch>
          </a:blipFill>
        </p:spPr>
      </p:sp>
      <p:grpSp>
        <p:nvGrpSpPr>
          <p:cNvPr name="Group 3" id="3"/>
          <p:cNvGrpSpPr>
            <a:grpSpLocks noChangeAspect="true"/>
          </p:cNvGrpSpPr>
          <p:nvPr/>
        </p:nvGrpSpPr>
        <p:grpSpPr>
          <a:xfrm rot="0">
            <a:off x="0" y="0"/>
            <a:ext cx="3086100" cy="10287000"/>
            <a:chOff x="0" y="0"/>
            <a:chExt cx="3086100" cy="10287000"/>
          </a:xfrm>
        </p:grpSpPr>
        <p:sp>
          <p:nvSpPr>
            <p:cNvPr name="Freeform 4" id="4"/>
            <p:cNvSpPr/>
            <p:nvPr/>
          </p:nvSpPr>
          <p:spPr>
            <a:xfrm flipH="false" flipV="false" rot="0">
              <a:off x="0" y="0"/>
              <a:ext cx="3086100" cy="10287000"/>
            </a:xfrm>
            <a:custGeom>
              <a:avLst/>
              <a:gdLst/>
              <a:ahLst/>
              <a:cxnLst/>
              <a:rect r="r" b="b" t="t" l="l"/>
              <a:pathLst>
                <a:path h="10287000" w="3086100">
                  <a:moveTo>
                    <a:pt x="0" y="0"/>
                  </a:moveTo>
                  <a:lnTo>
                    <a:pt x="3086100" y="0"/>
                  </a:lnTo>
                  <a:lnTo>
                    <a:pt x="3086100" y="10287000"/>
                  </a:lnTo>
                  <a:lnTo>
                    <a:pt x="0" y="10287000"/>
                  </a:lnTo>
                  <a:close/>
                </a:path>
              </a:pathLst>
            </a:custGeom>
            <a:solidFill>
              <a:srgbClr val="593C8F"/>
            </a:solidFill>
          </p:spPr>
        </p:sp>
      </p:grpSp>
      <p:grpSp>
        <p:nvGrpSpPr>
          <p:cNvPr name="Group 5" id="5"/>
          <p:cNvGrpSpPr/>
          <p:nvPr/>
        </p:nvGrpSpPr>
        <p:grpSpPr>
          <a:xfrm rot="0">
            <a:off x="12749342" y="261123"/>
            <a:ext cx="5248770" cy="9669504"/>
            <a:chOff x="0" y="0"/>
            <a:chExt cx="14248028" cy="26248312"/>
          </a:xfrm>
        </p:grpSpPr>
        <p:sp>
          <p:nvSpPr>
            <p:cNvPr name="Freeform 6" id="6"/>
            <p:cNvSpPr/>
            <p:nvPr/>
          </p:nvSpPr>
          <p:spPr>
            <a:xfrm flipH="false" flipV="false" rot="0">
              <a:off x="0" y="0"/>
              <a:ext cx="14248028" cy="26248311"/>
            </a:xfrm>
            <a:custGeom>
              <a:avLst/>
              <a:gdLst/>
              <a:ahLst/>
              <a:cxnLst/>
              <a:rect r="r" b="b" t="t" l="l"/>
              <a:pathLst>
                <a:path h="26248311" w="14248028">
                  <a:moveTo>
                    <a:pt x="14248028" y="439670"/>
                  </a:moveTo>
                  <a:lnTo>
                    <a:pt x="14248028" y="25808642"/>
                  </a:lnTo>
                  <a:cubicBezTo>
                    <a:pt x="14248028" y="26051560"/>
                    <a:pt x="14095126" y="26248311"/>
                    <a:pt x="13906348" y="26248311"/>
                  </a:cubicBezTo>
                  <a:lnTo>
                    <a:pt x="341679" y="26248311"/>
                  </a:lnTo>
                  <a:cubicBezTo>
                    <a:pt x="152901" y="26248311"/>
                    <a:pt x="0" y="26051560"/>
                    <a:pt x="0" y="25808642"/>
                  </a:cubicBezTo>
                  <a:lnTo>
                    <a:pt x="0" y="439670"/>
                  </a:lnTo>
                  <a:cubicBezTo>
                    <a:pt x="0" y="196752"/>
                    <a:pt x="152901" y="0"/>
                    <a:pt x="341679" y="0"/>
                  </a:cubicBezTo>
                  <a:lnTo>
                    <a:pt x="13906348" y="0"/>
                  </a:lnTo>
                  <a:cubicBezTo>
                    <a:pt x="14095126" y="0"/>
                    <a:pt x="14248028" y="196752"/>
                    <a:pt x="14248028" y="439670"/>
                  </a:cubicBezTo>
                  <a:close/>
                </a:path>
              </a:pathLst>
            </a:custGeom>
            <a:blipFill>
              <a:blip r:embed="rId3"/>
              <a:stretch>
                <a:fillRect l="-21184" t="0" r="-21184" b="0"/>
              </a:stretch>
            </a:blipFill>
          </p:spPr>
        </p:sp>
      </p:grpSp>
      <p:sp>
        <p:nvSpPr>
          <p:cNvPr name="TextBox 7" id="7"/>
          <p:cNvSpPr txBox="true"/>
          <p:nvPr/>
        </p:nvSpPr>
        <p:spPr>
          <a:xfrm rot="0">
            <a:off x="3314738" y="715656"/>
            <a:ext cx="9044079" cy="9309725"/>
          </a:xfrm>
          <a:prstGeom prst="rect">
            <a:avLst/>
          </a:prstGeom>
        </p:spPr>
        <p:txBody>
          <a:bodyPr anchor="t" rtlCol="false" tIns="0" lIns="0" bIns="0" rIns="0">
            <a:spAutoFit/>
          </a:bodyPr>
          <a:lstStyle/>
          <a:p>
            <a:pPr algn="just">
              <a:lnSpc>
                <a:spcPts val="5267"/>
              </a:lnSpc>
            </a:pPr>
            <a:r>
              <a:rPr lang="en-US" sz="3789">
                <a:solidFill>
                  <a:srgbClr val="000000"/>
                </a:solidFill>
                <a:latin typeface="Canva Sans Bold"/>
              </a:rPr>
              <a:t>Are you looking for the perfect spot to unwind with your friends after a long week? You are in the right place! Sports bars are the ultimate haven for those seeking a vibrant atmosphere, fantastic entertainment, and, of course, a variety of games to enjoy. Whether you're a fan of pool tables or darts, the sports bars in South Florida have got you covered. In this blog, we'll discuss why you should gather your squad and head to the nearest sports bar tonight.</a:t>
            </a:r>
          </a:p>
          <a:p>
            <a:pPr algn="just">
              <a:lnSpc>
                <a:spcPts val="5267"/>
              </a:lnSpc>
            </a:pP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714750" y="0"/>
            <a:ext cx="25717500" cy="10287000"/>
          </a:xfrm>
          <a:custGeom>
            <a:avLst/>
            <a:gdLst/>
            <a:ahLst/>
            <a:cxnLst/>
            <a:rect r="r" b="b" t="t" l="l"/>
            <a:pathLst>
              <a:path h="10287000" w="25717500">
                <a:moveTo>
                  <a:pt x="0" y="0"/>
                </a:moveTo>
                <a:lnTo>
                  <a:pt x="25717500" y="0"/>
                </a:lnTo>
                <a:lnTo>
                  <a:pt x="25717500" y="10287000"/>
                </a:lnTo>
                <a:lnTo>
                  <a:pt x="0" y="10287000"/>
                </a:lnTo>
                <a:lnTo>
                  <a:pt x="0" y="0"/>
                </a:lnTo>
                <a:close/>
              </a:path>
            </a:pathLst>
          </a:custGeom>
          <a:blipFill>
            <a:blip r:embed="rId2">
              <a:alphaModFix amt="41000"/>
            </a:blip>
            <a:stretch>
              <a:fillRect l="0" t="0" r="0" b="0"/>
            </a:stretch>
          </a:blipFill>
        </p:spPr>
      </p:sp>
      <p:grpSp>
        <p:nvGrpSpPr>
          <p:cNvPr name="Group 3" id="3"/>
          <p:cNvGrpSpPr>
            <a:grpSpLocks noChangeAspect="true"/>
          </p:cNvGrpSpPr>
          <p:nvPr/>
        </p:nvGrpSpPr>
        <p:grpSpPr>
          <a:xfrm rot="0">
            <a:off x="0" y="0"/>
            <a:ext cx="3086100" cy="10287000"/>
            <a:chOff x="0" y="0"/>
            <a:chExt cx="3086100" cy="10287000"/>
          </a:xfrm>
        </p:grpSpPr>
        <p:sp>
          <p:nvSpPr>
            <p:cNvPr name="Freeform 4" id="4"/>
            <p:cNvSpPr/>
            <p:nvPr/>
          </p:nvSpPr>
          <p:spPr>
            <a:xfrm flipH="false" flipV="false" rot="0">
              <a:off x="0" y="0"/>
              <a:ext cx="3086100" cy="10287000"/>
            </a:xfrm>
            <a:custGeom>
              <a:avLst/>
              <a:gdLst/>
              <a:ahLst/>
              <a:cxnLst/>
              <a:rect r="r" b="b" t="t" l="l"/>
              <a:pathLst>
                <a:path h="10287000" w="3086100">
                  <a:moveTo>
                    <a:pt x="0" y="0"/>
                  </a:moveTo>
                  <a:lnTo>
                    <a:pt x="3086100" y="0"/>
                  </a:lnTo>
                  <a:lnTo>
                    <a:pt x="3086100" y="10287000"/>
                  </a:lnTo>
                  <a:lnTo>
                    <a:pt x="0" y="10287000"/>
                  </a:lnTo>
                  <a:close/>
                </a:path>
              </a:pathLst>
            </a:custGeom>
            <a:solidFill>
              <a:srgbClr val="593C8F"/>
            </a:solidFill>
          </p:spPr>
        </p:sp>
      </p:grpSp>
      <p:sp>
        <p:nvSpPr>
          <p:cNvPr name="TextBox 5" id="5"/>
          <p:cNvSpPr txBox="true"/>
          <p:nvPr/>
        </p:nvSpPr>
        <p:spPr>
          <a:xfrm rot="0">
            <a:off x="3486281" y="394716"/>
            <a:ext cx="8790512" cy="3146098"/>
          </a:xfrm>
          <a:prstGeom prst="rect">
            <a:avLst/>
          </a:prstGeom>
        </p:spPr>
        <p:txBody>
          <a:bodyPr anchor="t" rtlCol="false" tIns="0" lIns="0" bIns="0" rIns="0">
            <a:spAutoFit/>
          </a:bodyPr>
          <a:lstStyle/>
          <a:p>
            <a:pPr algn="ctr">
              <a:lnSpc>
                <a:spcPts val="8350"/>
              </a:lnSpc>
            </a:pPr>
            <a:r>
              <a:rPr lang="en-US" sz="5977">
                <a:solidFill>
                  <a:srgbClr val="000000"/>
                </a:solidFill>
                <a:latin typeface="Lato Bold"/>
              </a:rPr>
              <a:t>Unparalleled</a:t>
            </a:r>
            <a:r>
              <a:rPr lang="en-US" sz="5977">
                <a:solidFill>
                  <a:srgbClr val="000000"/>
                </a:solidFill>
                <a:latin typeface="Lato Bold"/>
              </a:rPr>
              <a:t> Service and Atmosphere</a:t>
            </a:r>
          </a:p>
          <a:p>
            <a:pPr algn="ctr">
              <a:lnSpc>
                <a:spcPts val="8350"/>
              </a:lnSpc>
            </a:pPr>
          </a:p>
        </p:txBody>
      </p:sp>
      <p:sp>
        <p:nvSpPr>
          <p:cNvPr name="TextBox 6" id="6"/>
          <p:cNvSpPr txBox="true"/>
          <p:nvPr/>
        </p:nvSpPr>
        <p:spPr>
          <a:xfrm rot="0">
            <a:off x="3486281" y="2575313"/>
            <a:ext cx="8790512" cy="7897739"/>
          </a:xfrm>
          <a:prstGeom prst="rect">
            <a:avLst/>
          </a:prstGeom>
        </p:spPr>
        <p:txBody>
          <a:bodyPr anchor="t" rtlCol="false" tIns="0" lIns="0" bIns="0" rIns="0">
            <a:spAutoFit/>
          </a:bodyPr>
          <a:lstStyle/>
          <a:p>
            <a:pPr algn="just">
              <a:lnSpc>
                <a:spcPts val="4850"/>
              </a:lnSpc>
            </a:pPr>
            <a:r>
              <a:rPr lang="en-US" sz="3489" spc="73">
                <a:solidFill>
                  <a:srgbClr val="000000"/>
                </a:solidFill>
                <a:latin typeface="Canva Sans Bold"/>
              </a:rPr>
              <a:t>Sports bars are renowned for their fantastic service and lively atmospheres. From the moment you walk in, you're greeted by the hustle and bustle of camaraderie, clinking glasses, and the excitement of games in progress. The staff is friendly and always ready to make your experience memorable. Whether you're a seasoned regular or a first-timer, the welcoming ambiance ensures that everyone feels right at home.</a:t>
            </a:r>
          </a:p>
          <a:p>
            <a:pPr algn="just">
              <a:lnSpc>
                <a:spcPts val="4850"/>
              </a:lnSpc>
            </a:pPr>
          </a:p>
        </p:txBody>
      </p:sp>
      <p:grpSp>
        <p:nvGrpSpPr>
          <p:cNvPr name="Group 7" id="7"/>
          <p:cNvGrpSpPr/>
          <p:nvPr/>
        </p:nvGrpSpPr>
        <p:grpSpPr>
          <a:xfrm rot="0">
            <a:off x="12749342" y="378172"/>
            <a:ext cx="5248770" cy="9669504"/>
            <a:chOff x="0" y="0"/>
            <a:chExt cx="14248028" cy="26248312"/>
          </a:xfrm>
        </p:grpSpPr>
        <p:sp>
          <p:nvSpPr>
            <p:cNvPr name="Freeform 8" id="8"/>
            <p:cNvSpPr/>
            <p:nvPr/>
          </p:nvSpPr>
          <p:spPr>
            <a:xfrm flipH="false" flipV="false" rot="0">
              <a:off x="0" y="0"/>
              <a:ext cx="14248028" cy="26248311"/>
            </a:xfrm>
            <a:custGeom>
              <a:avLst/>
              <a:gdLst/>
              <a:ahLst/>
              <a:cxnLst/>
              <a:rect r="r" b="b" t="t" l="l"/>
              <a:pathLst>
                <a:path h="26248311" w="14248028">
                  <a:moveTo>
                    <a:pt x="14248028" y="439670"/>
                  </a:moveTo>
                  <a:lnTo>
                    <a:pt x="14248028" y="25808642"/>
                  </a:lnTo>
                  <a:cubicBezTo>
                    <a:pt x="14248028" y="26051560"/>
                    <a:pt x="14095126" y="26248311"/>
                    <a:pt x="13906348" y="26248311"/>
                  </a:cubicBezTo>
                  <a:lnTo>
                    <a:pt x="341679" y="26248311"/>
                  </a:lnTo>
                  <a:cubicBezTo>
                    <a:pt x="152901" y="26248311"/>
                    <a:pt x="0" y="26051560"/>
                    <a:pt x="0" y="25808642"/>
                  </a:cubicBezTo>
                  <a:lnTo>
                    <a:pt x="0" y="439670"/>
                  </a:lnTo>
                  <a:cubicBezTo>
                    <a:pt x="0" y="196752"/>
                    <a:pt x="152901" y="0"/>
                    <a:pt x="341679" y="0"/>
                  </a:cubicBezTo>
                  <a:lnTo>
                    <a:pt x="13906348" y="0"/>
                  </a:lnTo>
                  <a:cubicBezTo>
                    <a:pt x="14095126" y="0"/>
                    <a:pt x="14248028" y="196752"/>
                    <a:pt x="14248028" y="439670"/>
                  </a:cubicBezTo>
                  <a:close/>
                </a:path>
              </a:pathLst>
            </a:custGeom>
            <a:blipFill>
              <a:blip r:embed="rId3"/>
              <a:stretch>
                <a:fillRect l="-15126" t="0" r="-15126" b="0"/>
              </a:stretch>
            </a:blipFill>
          </p:spPr>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714750" y="0"/>
            <a:ext cx="25717500" cy="10287000"/>
          </a:xfrm>
          <a:custGeom>
            <a:avLst/>
            <a:gdLst/>
            <a:ahLst/>
            <a:cxnLst/>
            <a:rect r="r" b="b" t="t" l="l"/>
            <a:pathLst>
              <a:path h="10287000" w="25717500">
                <a:moveTo>
                  <a:pt x="0" y="0"/>
                </a:moveTo>
                <a:lnTo>
                  <a:pt x="25717500" y="0"/>
                </a:lnTo>
                <a:lnTo>
                  <a:pt x="25717500" y="10287000"/>
                </a:lnTo>
                <a:lnTo>
                  <a:pt x="0" y="10287000"/>
                </a:lnTo>
                <a:lnTo>
                  <a:pt x="0" y="0"/>
                </a:lnTo>
                <a:close/>
              </a:path>
            </a:pathLst>
          </a:custGeom>
          <a:blipFill>
            <a:blip r:embed="rId2">
              <a:alphaModFix amt="41000"/>
            </a:blip>
            <a:stretch>
              <a:fillRect l="0" t="0" r="0" b="0"/>
            </a:stretch>
          </a:blipFill>
        </p:spPr>
      </p:sp>
      <p:grpSp>
        <p:nvGrpSpPr>
          <p:cNvPr name="Group 3" id="3"/>
          <p:cNvGrpSpPr>
            <a:grpSpLocks noChangeAspect="true"/>
          </p:cNvGrpSpPr>
          <p:nvPr/>
        </p:nvGrpSpPr>
        <p:grpSpPr>
          <a:xfrm rot="0">
            <a:off x="0" y="0"/>
            <a:ext cx="3086100" cy="10287000"/>
            <a:chOff x="0" y="0"/>
            <a:chExt cx="3086100" cy="10287000"/>
          </a:xfrm>
        </p:grpSpPr>
        <p:sp>
          <p:nvSpPr>
            <p:cNvPr name="Freeform 4" id="4"/>
            <p:cNvSpPr/>
            <p:nvPr/>
          </p:nvSpPr>
          <p:spPr>
            <a:xfrm flipH="false" flipV="false" rot="0">
              <a:off x="0" y="0"/>
              <a:ext cx="3086100" cy="10287000"/>
            </a:xfrm>
            <a:custGeom>
              <a:avLst/>
              <a:gdLst/>
              <a:ahLst/>
              <a:cxnLst/>
              <a:rect r="r" b="b" t="t" l="l"/>
              <a:pathLst>
                <a:path h="10287000" w="3086100">
                  <a:moveTo>
                    <a:pt x="0" y="0"/>
                  </a:moveTo>
                  <a:lnTo>
                    <a:pt x="3086100" y="0"/>
                  </a:lnTo>
                  <a:lnTo>
                    <a:pt x="3086100" y="10287000"/>
                  </a:lnTo>
                  <a:lnTo>
                    <a:pt x="0" y="10287000"/>
                  </a:lnTo>
                  <a:close/>
                </a:path>
              </a:pathLst>
            </a:custGeom>
            <a:solidFill>
              <a:srgbClr val="593C8F"/>
            </a:solidFill>
          </p:spPr>
        </p:sp>
      </p:grpSp>
      <p:sp>
        <p:nvSpPr>
          <p:cNvPr name="TextBox 5" id="5"/>
          <p:cNvSpPr txBox="true"/>
          <p:nvPr/>
        </p:nvSpPr>
        <p:spPr>
          <a:xfrm rot="0">
            <a:off x="3811413" y="270891"/>
            <a:ext cx="8140249" cy="1039427"/>
          </a:xfrm>
          <a:prstGeom prst="rect">
            <a:avLst/>
          </a:prstGeom>
        </p:spPr>
        <p:txBody>
          <a:bodyPr anchor="t" rtlCol="false" tIns="0" lIns="0" bIns="0" rIns="0">
            <a:spAutoFit/>
          </a:bodyPr>
          <a:lstStyle/>
          <a:p>
            <a:pPr algn="l">
              <a:lnSpc>
                <a:spcPts val="8442"/>
              </a:lnSpc>
            </a:pPr>
            <a:r>
              <a:rPr lang="en-US" sz="6043">
                <a:solidFill>
                  <a:srgbClr val="000000"/>
                </a:solidFill>
                <a:latin typeface="Lato Bold"/>
              </a:rPr>
              <a:t>Pool, Darts, and Thrills</a:t>
            </a:r>
          </a:p>
        </p:txBody>
      </p:sp>
      <p:sp>
        <p:nvSpPr>
          <p:cNvPr name="TextBox 6" id="6"/>
          <p:cNvSpPr txBox="true"/>
          <p:nvPr/>
        </p:nvSpPr>
        <p:spPr>
          <a:xfrm rot="0">
            <a:off x="3238567" y="1603454"/>
            <a:ext cx="9362208" cy="9116939"/>
          </a:xfrm>
          <a:prstGeom prst="rect">
            <a:avLst/>
          </a:prstGeom>
        </p:spPr>
        <p:txBody>
          <a:bodyPr anchor="t" rtlCol="false" tIns="0" lIns="0" bIns="0" rIns="0">
            <a:spAutoFit/>
          </a:bodyPr>
          <a:lstStyle/>
          <a:p>
            <a:pPr algn="just">
              <a:lnSpc>
                <a:spcPts val="4850"/>
              </a:lnSpc>
            </a:pPr>
            <a:r>
              <a:rPr lang="en-US" sz="3489" spc="17">
                <a:solidFill>
                  <a:srgbClr val="000000"/>
                </a:solidFill>
                <a:latin typeface="Canva Sans Bold"/>
              </a:rPr>
              <a:t>For those with a competitive edge, sports bars are a haven of games like pool and darts. In Lighthouse Point, pool tables are a hotspot for enthusiasts looking to showcase their skills or engage in friendly matches. What's more, many sports bars offer free pool on specific days, giving you the perfect opportunity to hone your skills without breaking the bank. If darts is more your style, you're in luck. These establishments often host league and tournament competitions that draw in some of the best dart players in South Florida.</a:t>
            </a:r>
          </a:p>
          <a:p>
            <a:pPr algn="just">
              <a:lnSpc>
                <a:spcPts val="4850"/>
              </a:lnSpc>
            </a:pPr>
          </a:p>
        </p:txBody>
      </p:sp>
      <p:grpSp>
        <p:nvGrpSpPr>
          <p:cNvPr name="Group 7" id="7"/>
          <p:cNvGrpSpPr/>
          <p:nvPr/>
        </p:nvGrpSpPr>
        <p:grpSpPr>
          <a:xfrm rot="0">
            <a:off x="12749342" y="212414"/>
            <a:ext cx="5248770" cy="9669504"/>
            <a:chOff x="0" y="0"/>
            <a:chExt cx="14248028" cy="26248312"/>
          </a:xfrm>
        </p:grpSpPr>
        <p:sp>
          <p:nvSpPr>
            <p:cNvPr name="Freeform 8" id="8"/>
            <p:cNvSpPr/>
            <p:nvPr/>
          </p:nvSpPr>
          <p:spPr>
            <a:xfrm flipH="false" flipV="false" rot="0">
              <a:off x="0" y="0"/>
              <a:ext cx="14248028" cy="26248311"/>
            </a:xfrm>
            <a:custGeom>
              <a:avLst/>
              <a:gdLst/>
              <a:ahLst/>
              <a:cxnLst/>
              <a:rect r="r" b="b" t="t" l="l"/>
              <a:pathLst>
                <a:path h="26248311" w="14248028">
                  <a:moveTo>
                    <a:pt x="14248028" y="439670"/>
                  </a:moveTo>
                  <a:lnTo>
                    <a:pt x="14248028" y="25808642"/>
                  </a:lnTo>
                  <a:cubicBezTo>
                    <a:pt x="14248028" y="26051560"/>
                    <a:pt x="14095126" y="26248311"/>
                    <a:pt x="13906348" y="26248311"/>
                  </a:cubicBezTo>
                  <a:lnTo>
                    <a:pt x="341679" y="26248311"/>
                  </a:lnTo>
                  <a:cubicBezTo>
                    <a:pt x="152901" y="26248311"/>
                    <a:pt x="0" y="26051560"/>
                    <a:pt x="0" y="25808642"/>
                  </a:cubicBezTo>
                  <a:lnTo>
                    <a:pt x="0" y="439670"/>
                  </a:lnTo>
                  <a:cubicBezTo>
                    <a:pt x="0" y="196752"/>
                    <a:pt x="152901" y="0"/>
                    <a:pt x="341679" y="0"/>
                  </a:cubicBezTo>
                  <a:lnTo>
                    <a:pt x="13906348" y="0"/>
                  </a:lnTo>
                  <a:cubicBezTo>
                    <a:pt x="14095126" y="0"/>
                    <a:pt x="14248028" y="196752"/>
                    <a:pt x="14248028" y="439670"/>
                  </a:cubicBezTo>
                  <a:close/>
                </a:path>
              </a:pathLst>
            </a:custGeom>
            <a:blipFill>
              <a:blip r:embed="rId3"/>
              <a:stretch>
                <a:fillRect l="-15126" t="0" r="-15126" b="0"/>
              </a:stretch>
            </a:blipFill>
          </p:spPr>
        </p:sp>
      </p:gr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714750" y="0"/>
            <a:ext cx="25717500" cy="10287000"/>
          </a:xfrm>
          <a:custGeom>
            <a:avLst/>
            <a:gdLst/>
            <a:ahLst/>
            <a:cxnLst/>
            <a:rect r="r" b="b" t="t" l="l"/>
            <a:pathLst>
              <a:path h="10287000" w="25717500">
                <a:moveTo>
                  <a:pt x="0" y="0"/>
                </a:moveTo>
                <a:lnTo>
                  <a:pt x="25717500" y="0"/>
                </a:lnTo>
                <a:lnTo>
                  <a:pt x="25717500" y="10287000"/>
                </a:lnTo>
                <a:lnTo>
                  <a:pt x="0" y="10287000"/>
                </a:lnTo>
                <a:lnTo>
                  <a:pt x="0" y="0"/>
                </a:lnTo>
                <a:close/>
              </a:path>
            </a:pathLst>
          </a:custGeom>
          <a:blipFill>
            <a:blip r:embed="rId2">
              <a:alphaModFix amt="41000"/>
            </a:blip>
            <a:stretch>
              <a:fillRect l="0" t="0" r="0" b="0"/>
            </a:stretch>
          </a:blipFill>
        </p:spPr>
      </p:sp>
      <p:grpSp>
        <p:nvGrpSpPr>
          <p:cNvPr name="Group 3" id="3"/>
          <p:cNvGrpSpPr>
            <a:grpSpLocks noChangeAspect="true"/>
          </p:cNvGrpSpPr>
          <p:nvPr/>
        </p:nvGrpSpPr>
        <p:grpSpPr>
          <a:xfrm rot="0">
            <a:off x="0" y="0"/>
            <a:ext cx="3086100" cy="10287000"/>
            <a:chOff x="0" y="0"/>
            <a:chExt cx="3086100" cy="10287000"/>
          </a:xfrm>
        </p:grpSpPr>
        <p:sp>
          <p:nvSpPr>
            <p:cNvPr name="Freeform 4" id="4"/>
            <p:cNvSpPr/>
            <p:nvPr/>
          </p:nvSpPr>
          <p:spPr>
            <a:xfrm flipH="false" flipV="false" rot="0">
              <a:off x="0" y="0"/>
              <a:ext cx="3086100" cy="10287000"/>
            </a:xfrm>
            <a:custGeom>
              <a:avLst/>
              <a:gdLst/>
              <a:ahLst/>
              <a:cxnLst/>
              <a:rect r="r" b="b" t="t" l="l"/>
              <a:pathLst>
                <a:path h="10287000" w="3086100">
                  <a:moveTo>
                    <a:pt x="0" y="0"/>
                  </a:moveTo>
                  <a:lnTo>
                    <a:pt x="3086100" y="0"/>
                  </a:lnTo>
                  <a:lnTo>
                    <a:pt x="3086100" y="10287000"/>
                  </a:lnTo>
                  <a:lnTo>
                    <a:pt x="0" y="10287000"/>
                  </a:lnTo>
                  <a:close/>
                </a:path>
              </a:pathLst>
            </a:custGeom>
            <a:solidFill>
              <a:srgbClr val="593C8F"/>
            </a:solidFill>
          </p:spPr>
        </p:sp>
      </p:grpSp>
      <p:sp>
        <p:nvSpPr>
          <p:cNvPr name="TextBox 5" id="5"/>
          <p:cNvSpPr txBox="true"/>
          <p:nvPr/>
        </p:nvSpPr>
        <p:spPr>
          <a:xfrm rot="0">
            <a:off x="3671082" y="904875"/>
            <a:ext cx="8420910" cy="2106227"/>
          </a:xfrm>
          <a:prstGeom prst="rect">
            <a:avLst/>
          </a:prstGeom>
        </p:spPr>
        <p:txBody>
          <a:bodyPr anchor="t" rtlCol="false" tIns="0" lIns="0" bIns="0" rIns="0">
            <a:spAutoFit/>
          </a:bodyPr>
          <a:lstStyle/>
          <a:p>
            <a:pPr algn="ctr">
              <a:lnSpc>
                <a:spcPts val="8442"/>
              </a:lnSpc>
            </a:pPr>
            <a:r>
              <a:rPr lang="en-US" sz="6043">
                <a:solidFill>
                  <a:srgbClr val="000000"/>
                </a:solidFill>
                <a:latin typeface="Lato Bold"/>
              </a:rPr>
              <a:t>Free Poker – A Winning Hand for Everyone</a:t>
            </a:r>
          </a:p>
        </p:txBody>
      </p:sp>
      <p:sp>
        <p:nvSpPr>
          <p:cNvPr name="TextBox 6" id="6"/>
          <p:cNvSpPr txBox="true"/>
          <p:nvPr/>
        </p:nvSpPr>
        <p:spPr>
          <a:xfrm rot="0">
            <a:off x="3435724" y="3811490"/>
            <a:ext cx="8891626" cy="5890787"/>
          </a:xfrm>
          <a:prstGeom prst="rect">
            <a:avLst/>
          </a:prstGeom>
        </p:spPr>
        <p:txBody>
          <a:bodyPr anchor="t" rtlCol="false" tIns="0" lIns="0" bIns="0" rIns="0">
            <a:spAutoFit/>
          </a:bodyPr>
          <a:lstStyle/>
          <a:p>
            <a:pPr algn="just">
              <a:lnSpc>
                <a:spcPts val="5237"/>
              </a:lnSpc>
            </a:pPr>
            <a:r>
              <a:rPr lang="en-US" sz="3767" spc="48">
                <a:solidFill>
                  <a:srgbClr val="000000"/>
                </a:solidFill>
                <a:latin typeface="Canva Sans Bold"/>
              </a:rPr>
              <a:t>If you're feeling lucky, many sports bars throw poker into the mix. Enjoy an evening of free poker with your friends, testing your skills and luck in a casual setting. It adds an extra layer of excitement to your night out, making it a well-rounded experience for both beginners and seasoned card sharks alike.</a:t>
            </a:r>
          </a:p>
        </p:txBody>
      </p:sp>
      <p:grpSp>
        <p:nvGrpSpPr>
          <p:cNvPr name="Group 7" id="7"/>
          <p:cNvGrpSpPr/>
          <p:nvPr/>
        </p:nvGrpSpPr>
        <p:grpSpPr>
          <a:xfrm rot="0">
            <a:off x="12749342" y="223411"/>
            <a:ext cx="5248770" cy="9669504"/>
            <a:chOff x="0" y="0"/>
            <a:chExt cx="14248028" cy="26248312"/>
          </a:xfrm>
        </p:grpSpPr>
        <p:sp>
          <p:nvSpPr>
            <p:cNvPr name="Freeform 8" id="8"/>
            <p:cNvSpPr/>
            <p:nvPr/>
          </p:nvSpPr>
          <p:spPr>
            <a:xfrm flipH="false" flipV="false" rot="0">
              <a:off x="0" y="0"/>
              <a:ext cx="14248028" cy="26248311"/>
            </a:xfrm>
            <a:custGeom>
              <a:avLst/>
              <a:gdLst/>
              <a:ahLst/>
              <a:cxnLst/>
              <a:rect r="r" b="b" t="t" l="l"/>
              <a:pathLst>
                <a:path h="26248311" w="14248028">
                  <a:moveTo>
                    <a:pt x="14248028" y="439670"/>
                  </a:moveTo>
                  <a:lnTo>
                    <a:pt x="14248028" y="25808642"/>
                  </a:lnTo>
                  <a:cubicBezTo>
                    <a:pt x="14248028" y="26051560"/>
                    <a:pt x="14095126" y="26248311"/>
                    <a:pt x="13906348" y="26248311"/>
                  </a:cubicBezTo>
                  <a:lnTo>
                    <a:pt x="341679" y="26248311"/>
                  </a:lnTo>
                  <a:cubicBezTo>
                    <a:pt x="152901" y="26248311"/>
                    <a:pt x="0" y="26051560"/>
                    <a:pt x="0" y="25808642"/>
                  </a:cubicBezTo>
                  <a:lnTo>
                    <a:pt x="0" y="439670"/>
                  </a:lnTo>
                  <a:cubicBezTo>
                    <a:pt x="0" y="196752"/>
                    <a:pt x="152901" y="0"/>
                    <a:pt x="341679" y="0"/>
                  </a:cubicBezTo>
                  <a:lnTo>
                    <a:pt x="13906348" y="0"/>
                  </a:lnTo>
                  <a:cubicBezTo>
                    <a:pt x="14095126" y="0"/>
                    <a:pt x="14248028" y="196752"/>
                    <a:pt x="14248028" y="439670"/>
                  </a:cubicBezTo>
                  <a:close/>
                </a:path>
              </a:pathLst>
            </a:custGeom>
            <a:blipFill>
              <a:blip r:embed="rId3"/>
              <a:stretch>
                <a:fillRect l="-15126" t="0" r="-15126" b="0"/>
              </a:stretch>
            </a:blipFill>
          </p:spPr>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714750" y="0"/>
            <a:ext cx="25717500" cy="10287000"/>
          </a:xfrm>
          <a:custGeom>
            <a:avLst/>
            <a:gdLst/>
            <a:ahLst/>
            <a:cxnLst/>
            <a:rect r="r" b="b" t="t" l="l"/>
            <a:pathLst>
              <a:path h="10287000" w="25717500">
                <a:moveTo>
                  <a:pt x="0" y="0"/>
                </a:moveTo>
                <a:lnTo>
                  <a:pt x="25717500" y="0"/>
                </a:lnTo>
                <a:lnTo>
                  <a:pt x="25717500" y="10287000"/>
                </a:lnTo>
                <a:lnTo>
                  <a:pt x="0" y="10287000"/>
                </a:lnTo>
                <a:lnTo>
                  <a:pt x="0" y="0"/>
                </a:lnTo>
                <a:close/>
              </a:path>
            </a:pathLst>
          </a:custGeom>
          <a:blipFill>
            <a:blip r:embed="rId2">
              <a:alphaModFix amt="41000"/>
            </a:blip>
            <a:stretch>
              <a:fillRect l="0" t="0" r="0" b="0"/>
            </a:stretch>
          </a:blipFill>
        </p:spPr>
      </p:sp>
      <p:grpSp>
        <p:nvGrpSpPr>
          <p:cNvPr name="Group 3" id="3"/>
          <p:cNvGrpSpPr>
            <a:grpSpLocks noChangeAspect="true"/>
          </p:cNvGrpSpPr>
          <p:nvPr/>
        </p:nvGrpSpPr>
        <p:grpSpPr>
          <a:xfrm rot="0">
            <a:off x="0" y="0"/>
            <a:ext cx="3086100" cy="10287000"/>
            <a:chOff x="0" y="0"/>
            <a:chExt cx="3086100" cy="10287000"/>
          </a:xfrm>
        </p:grpSpPr>
        <p:sp>
          <p:nvSpPr>
            <p:cNvPr name="Freeform 4" id="4"/>
            <p:cNvSpPr/>
            <p:nvPr/>
          </p:nvSpPr>
          <p:spPr>
            <a:xfrm flipH="false" flipV="false" rot="0">
              <a:off x="0" y="0"/>
              <a:ext cx="3086100" cy="10287000"/>
            </a:xfrm>
            <a:custGeom>
              <a:avLst/>
              <a:gdLst/>
              <a:ahLst/>
              <a:cxnLst/>
              <a:rect r="r" b="b" t="t" l="l"/>
              <a:pathLst>
                <a:path h="10287000" w="3086100">
                  <a:moveTo>
                    <a:pt x="0" y="0"/>
                  </a:moveTo>
                  <a:lnTo>
                    <a:pt x="3086100" y="0"/>
                  </a:lnTo>
                  <a:lnTo>
                    <a:pt x="3086100" y="10287000"/>
                  </a:lnTo>
                  <a:lnTo>
                    <a:pt x="0" y="10287000"/>
                  </a:lnTo>
                  <a:close/>
                </a:path>
              </a:pathLst>
            </a:custGeom>
            <a:solidFill>
              <a:srgbClr val="593C8F"/>
            </a:solidFill>
          </p:spPr>
        </p:sp>
      </p:grpSp>
      <p:sp>
        <p:nvSpPr>
          <p:cNvPr name="TextBox 5" id="5"/>
          <p:cNvSpPr txBox="true"/>
          <p:nvPr/>
        </p:nvSpPr>
        <p:spPr>
          <a:xfrm rot="0">
            <a:off x="3562332" y="904875"/>
            <a:ext cx="8638410" cy="1039427"/>
          </a:xfrm>
          <a:prstGeom prst="rect">
            <a:avLst/>
          </a:prstGeom>
        </p:spPr>
        <p:txBody>
          <a:bodyPr anchor="t" rtlCol="false" tIns="0" lIns="0" bIns="0" rIns="0">
            <a:spAutoFit/>
          </a:bodyPr>
          <a:lstStyle/>
          <a:p>
            <a:pPr algn="l">
              <a:lnSpc>
                <a:spcPts val="8442"/>
              </a:lnSpc>
            </a:pPr>
            <a:r>
              <a:rPr lang="en-US" sz="6043">
                <a:solidFill>
                  <a:srgbClr val="000000"/>
                </a:solidFill>
                <a:latin typeface="Lato Bold"/>
              </a:rPr>
              <a:t>Live Music Extravaganza</a:t>
            </a:r>
          </a:p>
        </p:txBody>
      </p:sp>
      <p:sp>
        <p:nvSpPr>
          <p:cNvPr name="TextBox 6" id="6"/>
          <p:cNvSpPr txBox="true"/>
          <p:nvPr/>
        </p:nvSpPr>
        <p:spPr>
          <a:xfrm rot="0">
            <a:off x="3324216" y="2254081"/>
            <a:ext cx="9114643" cy="7626750"/>
          </a:xfrm>
          <a:prstGeom prst="rect">
            <a:avLst/>
          </a:prstGeom>
        </p:spPr>
        <p:txBody>
          <a:bodyPr anchor="t" rtlCol="false" tIns="0" lIns="0" bIns="0" rIns="0">
            <a:spAutoFit/>
          </a:bodyPr>
          <a:lstStyle/>
          <a:p>
            <a:pPr algn="just">
              <a:lnSpc>
                <a:spcPts val="5098"/>
              </a:lnSpc>
            </a:pPr>
            <a:r>
              <a:rPr lang="en-US" sz="3667" spc="47">
                <a:solidFill>
                  <a:srgbClr val="000000"/>
                </a:solidFill>
                <a:latin typeface="Canva Sans Bold"/>
              </a:rPr>
              <a:t>What's better than a night filled with games, good company, and live music? Many sports bars go above and beyond by hosting talented artists who can play your favorite tunes. Arrive early to indulge in some delectable food and drinks, and then sit back and relax as skilled musicians serenade you with an eclectic mix of genres. It's the perfect complement to the lively atmosphere, creating a well-rounded entertainment experience for patrons.</a:t>
            </a:r>
          </a:p>
        </p:txBody>
      </p:sp>
      <p:grpSp>
        <p:nvGrpSpPr>
          <p:cNvPr name="Group 7" id="7"/>
          <p:cNvGrpSpPr/>
          <p:nvPr/>
        </p:nvGrpSpPr>
        <p:grpSpPr>
          <a:xfrm rot="0">
            <a:off x="12749342" y="269758"/>
            <a:ext cx="5248770" cy="9669504"/>
            <a:chOff x="0" y="0"/>
            <a:chExt cx="14248028" cy="26248312"/>
          </a:xfrm>
        </p:grpSpPr>
        <p:sp>
          <p:nvSpPr>
            <p:cNvPr name="Freeform 8" id="8"/>
            <p:cNvSpPr/>
            <p:nvPr/>
          </p:nvSpPr>
          <p:spPr>
            <a:xfrm flipH="false" flipV="false" rot="0">
              <a:off x="0" y="0"/>
              <a:ext cx="14248028" cy="26248311"/>
            </a:xfrm>
            <a:custGeom>
              <a:avLst/>
              <a:gdLst/>
              <a:ahLst/>
              <a:cxnLst/>
              <a:rect r="r" b="b" t="t" l="l"/>
              <a:pathLst>
                <a:path h="26248311" w="14248028">
                  <a:moveTo>
                    <a:pt x="14248028" y="439670"/>
                  </a:moveTo>
                  <a:lnTo>
                    <a:pt x="14248028" y="25808642"/>
                  </a:lnTo>
                  <a:cubicBezTo>
                    <a:pt x="14248028" y="26051560"/>
                    <a:pt x="14095126" y="26248311"/>
                    <a:pt x="13906348" y="26248311"/>
                  </a:cubicBezTo>
                  <a:lnTo>
                    <a:pt x="341679" y="26248311"/>
                  </a:lnTo>
                  <a:cubicBezTo>
                    <a:pt x="152901" y="26248311"/>
                    <a:pt x="0" y="26051560"/>
                    <a:pt x="0" y="25808642"/>
                  </a:cubicBezTo>
                  <a:lnTo>
                    <a:pt x="0" y="439670"/>
                  </a:lnTo>
                  <a:cubicBezTo>
                    <a:pt x="0" y="196752"/>
                    <a:pt x="152901" y="0"/>
                    <a:pt x="341679" y="0"/>
                  </a:cubicBezTo>
                  <a:lnTo>
                    <a:pt x="13906348" y="0"/>
                  </a:lnTo>
                  <a:cubicBezTo>
                    <a:pt x="14095126" y="0"/>
                    <a:pt x="14248028" y="196752"/>
                    <a:pt x="14248028" y="439670"/>
                  </a:cubicBezTo>
                  <a:close/>
                </a:path>
              </a:pathLst>
            </a:custGeom>
            <a:blipFill>
              <a:blip r:embed="rId3"/>
              <a:stretch>
                <a:fillRect l="-15126" t="0" r="-15126" b="0"/>
              </a:stretch>
            </a:blipFill>
          </p:spPr>
        </p:sp>
      </p:gr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a:grpSpLocks noChangeAspect="true"/>
          </p:cNvGrpSpPr>
          <p:nvPr/>
        </p:nvGrpSpPr>
        <p:grpSpPr>
          <a:xfrm rot="0">
            <a:off x="0" y="0"/>
            <a:ext cx="3086100" cy="10287000"/>
            <a:chOff x="0" y="0"/>
            <a:chExt cx="3086100" cy="10287000"/>
          </a:xfrm>
        </p:grpSpPr>
        <p:sp>
          <p:nvSpPr>
            <p:cNvPr name="Freeform 3" id="3"/>
            <p:cNvSpPr/>
            <p:nvPr/>
          </p:nvSpPr>
          <p:spPr>
            <a:xfrm flipH="false" flipV="false" rot="0">
              <a:off x="0" y="0"/>
              <a:ext cx="3086100" cy="10287000"/>
            </a:xfrm>
            <a:custGeom>
              <a:avLst/>
              <a:gdLst/>
              <a:ahLst/>
              <a:cxnLst/>
              <a:rect r="r" b="b" t="t" l="l"/>
              <a:pathLst>
                <a:path h="10287000" w="3086100">
                  <a:moveTo>
                    <a:pt x="0" y="0"/>
                  </a:moveTo>
                  <a:lnTo>
                    <a:pt x="3086100" y="0"/>
                  </a:lnTo>
                  <a:lnTo>
                    <a:pt x="3086100" y="10287000"/>
                  </a:lnTo>
                  <a:lnTo>
                    <a:pt x="0" y="10287000"/>
                  </a:lnTo>
                  <a:close/>
                </a:path>
              </a:pathLst>
            </a:custGeom>
            <a:solidFill>
              <a:srgbClr val="593C8F"/>
            </a:solidFill>
          </p:spPr>
        </p:sp>
      </p:grpSp>
      <p:grpSp>
        <p:nvGrpSpPr>
          <p:cNvPr name="Group 4" id="4"/>
          <p:cNvGrpSpPr/>
          <p:nvPr/>
        </p:nvGrpSpPr>
        <p:grpSpPr>
          <a:xfrm rot="0">
            <a:off x="12749342" y="269758"/>
            <a:ext cx="5248770" cy="9669504"/>
            <a:chOff x="0" y="0"/>
            <a:chExt cx="14248028" cy="26248312"/>
          </a:xfrm>
        </p:grpSpPr>
        <p:sp>
          <p:nvSpPr>
            <p:cNvPr name="Freeform 5" id="5"/>
            <p:cNvSpPr/>
            <p:nvPr/>
          </p:nvSpPr>
          <p:spPr>
            <a:xfrm flipH="false" flipV="false" rot="0">
              <a:off x="0" y="0"/>
              <a:ext cx="14248028" cy="26248311"/>
            </a:xfrm>
            <a:custGeom>
              <a:avLst/>
              <a:gdLst/>
              <a:ahLst/>
              <a:cxnLst/>
              <a:rect r="r" b="b" t="t" l="l"/>
              <a:pathLst>
                <a:path h="26248311" w="14248028">
                  <a:moveTo>
                    <a:pt x="14248028" y="439670"/>
                  </a:moveTo>
                  <a:lnTo>
                    <a:pt x="14248028" y="25808642"/>
                  </a:lnTo>
                  <a:cubicBezTo>
                    <a:pt x="14248028" y="26051560"/>
                    <a:pt x="14095126" y="26248311"/>
                    <a:pt x="13906348" y="26248311"/>
                  </a:cubicBezTo>
                  <a:lnTo>
                    <a:pt x="341679" y="26248311"/>
                  </a:lnTo>
                  <a:cubicBezTo>
                    <a:pt x="152901" y="26248311"/>
                    <a:pt x="0" y="26051560"/>
                    <a:pt x="0" y="25808642"/>
                  </a:cubicBezTo>
                  <a:lnTo>
                    <a:pt x="0" y="439670"/>
                  </a:lnTo>
                  <a:cubicBezTo>
                    <a:pt x="0" y="196752"/>
                    <a:pt x="152901" y="0"/>
                    <a:pt x="341679" y="0"/>
                  </a:cubicBezTo>
                  <a:lnTo>
                    <a:pt x="13906348" y="0"/>
                  </a:lnTo>
                  <a:cubicBezTo>
                    <a:pt x="14095126" y="0"/>
                    <a:pt x="14248028" y="196752"/>
                    <a:pt x="14248028" y="439670"/>
                  </a:cubicBezTo>
                  <a:close/>
                </a:path>
              </a:pathLst>
            </a:custGeom>
            <a:blipFill>
              <a:blip r:embed="rId2"/>
              <a:stretch>
                <a:fillRect l="-15126" t="0" r="-15126" b="0"/>
              </a:stretch>
            </a:blipFill>
          </p:spPr>
        </p:sp>
      </p:grpSp>
      <p:sp>
        <p:nvSpPr>
          <p:cNvPr name="TextBox 6" id="6"/>
          <p:cNvSpPr txBox="true"/>
          <p:nvPr/>
        </p:nvSpPr>
        <p:spPr>
          <a:xfrm rot="0">
            <a:off x="3360400" y="593863"/>
            <a:ext cx="8638410" cy="2106227"/>
          </a:xfrm>
          <a:prstGeom prst="rect">
            <a:avLst/>
          </a:prstGeom>
        </p:spPr>
        <p:txBody>
          <a:bodyPr anchor="t" rtlCol="false" tIns="0" lIns="0" bIns="0" rIns="0">
            <a:spAutoFit/>
          </a:bodyPr>
          <a:lstStyle/>
          <a:p>
            <a:pPr algn="ctr">
              <a:lnSpc>
                <a:spcPts val="8442"/>
              </a:lnSpc>
            </a:pPr>
            <a:r>
              <a:rPr lang="en-US" sz="6043">
                <a:solidFill>
                  <a:srgbClr val="000000"/>
                </a:solidFill>
                <a:latin typeface="Lato Bold"/>
              </a:rPr>
              <a:t>HD TVs for Every Sports Enthusiast</a:t>
            </a:r>
          </a:p>
        </p:txBody>
      </p:sp>
      <p:sp>
        <p:nvSpPr>
          <p:cNvPr name="TextBox 7" id="7"/>
          <p:cNvSpPr txBox="true"/>
          <p:nvPr/>
        </p:nvSpPr>
        <p:spPr>
          <a:xfrm rot="0">
            <a:off x="3360400" y="2907900"/>
            <a:ext cx="9114643" cy="6350400"/>
          </a:xfrm>
          <a:prstGeom prst="rect">
            <a:avLst/>
          </a:prstGeom>
        </p:spPr>
        <p:txBody>
          <a:bodyPr anchor="t" rtlCol="false" tIns="0" lIns="0" bIns="0" rIns="0">
            <a:spAutoFit/>
          </a:bodyPr>
          <a:lstStyle/>
          <a:p>
            <a:pPr algn="just">
              <a:lnSpc>
                <a:spcPts val="5098"/>
              </a:lnSpc>
            </a:pPr>
            <a:r>
              <a:rPr lang="en-US" sz="3667" spc="47">
                <a:solidFill>
                  <a:srgbClr val="000000"/>
                </a:solidFill>
                <a:latin typeface="Canva Sans Bold"/>
              </a:rPr>
              <a:t>Sports bars understand the importance of keeping up with the latest games and events. Carefully positioned HD TVs guarantee you won't miss any sports action at the bar. Whether you're into NFL, NBA, NHL, MLB, college football, basketball, soccer, or even horse racing, experience every moment in high definition.</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714750" y="0"/>
            <a:ext cx="25717500" cy="10287000"/>
          </a:xfrm>
          <a:custGeom>
            <a:avLst/>
            <a:gdLst/>
            <a:ahLst/>
            <a:cxnLst/>
            <a:rect r="r" b="b" t="t" l="l"/>
            <a:pathLst>
              <a:path h="10287000" w="25717500">
                <a:moveTo>
                  <a:pt x="0" y="0"/>
                </a:moveTo>
                <a:lnTo>
                  <a:pt x="25717500" y="0"/>
                </a:lnTo>
                <a:lnTo>
                  <a:pt x="25717500" y="10287000"/>
                </a:lnTo>
                <a:lnTo>
                  <a:pt x="0" y="10287000"/>
                </a:lnTo>
                <a:lnTo>
                  <a:pt x="0" y="0"/>
                </a:lnTo>
                <a:close/>
              </a:path>
            </a:pathLst>
          </a:custGeom>
          <a:blipFill>
            <a:blip r:embed="rId2">
              <a:alphaModFix amt="41000"/>
            </a:blip>
            <a:stretch>
              <a:fillRect l="0" t="0" r="0" b="0"/>
            </a:stretch>
          </a:blipFill>
        </p:spPr>
      </p:sp>
      <p:grpSp>
        <p:nvGrpSpPr>
          <p:cNvPr name="Group 3" id="3"/>
          <p:cNvGrpSpPr>
            <a:grpSpLocks noChangeAspect="true"/>
          </p:cNvGrpSpPr>
          <p:nvPr/>
        </p:nvGrpSpPr>
        <p:grpSpPr>
          <a:xfrm rot="0">
            <a:off x="0" y="0"/>
            <a:ext cx="3086100" cy="10287000"/>
            <a:chOff x="0" y="0"/>
            <a:chExt cx="3086100" cy="10287000"/>
          </a:xfrm>
        </p:grpSpPr>
        <p:sp>
          <p:nvSpPr>
            <p:cNvPr name="Freeform 4" id="4"/>
            <p:cNvSpPr/>
            <p:nvPr/>
          </p:nvSpPr>
          <p:spPr>
            <a:xfrm flipH="false" flipV="false" rot="0">
              <a:off x="0" y="0"/>
              <a:ext cx="3086100" cy="10287000"/>
            </a:xfrm>
            <a:custGeom>
              <a:avLst/>
              <a:gdLst/>
              <a:ahLst/>
              <a:cxnLst/>
              <a:rect r="r" b="b" t="t" l="l"/>
              <a:pathLst>
                <a:path h="10287000" w="3086100">
                  <a:moveTo>
                    <a:pt x="0" y="0"/>
                  </a:moveTo>
                  <a:lnTo>
                    <a:pt x="3086100" y="0"/>
                  </a:lnTo>
                  <a:lnTo>
                    <a:pt x="3086100" y="10287000"/>
                  </a:lnTo>
                  <a:lnTo>
                    <a:pt x="0" y="10287000"/>
                  </a:lnTo>
                  <a:close/>
                </a:path>
              </a:pathLst>
            </a:custGeom>
            <a:solidFill>
              <a:srgbClr val="593C8F"/>
            </a:solidFill>
          </p:spPr>
        </p:sp>
      </p:grpSp>
      <p:grpSp>
        <p:nvGrpSpPr>
          <p:cNvPr name="Group 5" id="5"/>
          <p:cNvGrpSpPr>
            <a:grpSpLocks noChangeAspect="true"/>
          </p:cNvGrpSpPr>
          <p:nvPr/>
        </p:nvGrpSpPr>
        <p:grpSpPr>
          <a:xfrm rot="0">
            <a:off x="12484684" y="422396"/>
            <a:ext cx="5611025" cy="5611025"/>
            <a:chOff x="0" y="0"/>
            <a:chExt cx="7481367" cy="7481367"/>
          </a:xfrm>
        </p:grpSpPr>
        <p:sp>
          <p:nvSpPr>
            <p:cNvPr name="Freeform 6" id="6"/>
            <p:cNvSpPr/>
            <p:nvPr/>
          </p:nvSpPr>
          <p:spPr>
            <a:xfrm flipH="false" flipV="false" rot="0">
              <a:off x="0" y="0"/>
              <a:ext cx="7481316" cy="7481316"/>
            </a:xfrm>
            <a:custGeom>
              <a:avLst/>
              <a:gdLst/>
              <a:ahLst/>
              <a:cxnLst/>
              <a:rect r="r" b="b" t="t" l="l"/>
              <a:pathLst>
                <a:path h="7481316" w="7481316">
                  <a:moveTo>
                    <a:pt x="3740658" y="0"/>
                  </a:moveTo>
                  <a:cubicBezTo>
                    <a:pt x="1674749" y="0"/>
                    <a:pt x="0" y="1674749"/>
                    <a:pt x="0" y="3740658"/>
                  </a:cubicBezTo>
                  <a:cubicBezTo>
                    <a:pt x="0" y="5806567"/>
                    <a:pt x="1674749" y="7481316"/>
                    <a:pt x="3740658" y="7481316"/>
                  </a:cubicBezTo>
                  <a:cubicBezTo>
                    <a:pt x="5806567" y="7481316"/>
                    <a:pt x="7481316" y="5806567"/>
                    <a:pt x="7481316" y="3740658"/>
                  </a:cubicBezTo>
                  <a:cubicBezTo>
                    <a:pt x="7481316" y="1674749"/>
                    <a:pt x="5806567" y="0"/>
                    <a:pt x="3740658" y="0"/>
                  </a:cubicBezTo>
                  <a:close/>
                </a:path>
              </a:pathLst>
            </a:custGeom>
            <a:blipFill>
              <a:blip r:embed="rId3"/>
              <a:stretch>
                <a:fillRect l="-16628" t="0" r="-16185" b="0"/>
              </a:stretch>
            </a:blipFill>
          </p:spPr>
        </p:sp>
      </p:grpSp>
      <p:grpSp>
        <p:nvGrpSpPr>
          <p:cNvPr name="Group 7" id="7"/>
          <p:cNvGrpSpPr>
            <a:grpSpLocks noChangeAspect="true"/>
          </p:cNvGrpSpPr>
          <p:nvPr/>
        </p:nvGrpSpPr>
        <p:grpSpPr>
          <a:xfrm rot="0">
            <a:off x="3407750" y="5186477"/>
            <a:ext cx="904875" cy="904875"/>
            <a:chOff x="0" y="0"/>
            <a:chExt cx="904875" cy="904875"/>
          </a:xfrm>
        </p:grpSpPr>
        <p:sp>
          <p:nvSpPr>
            <p:cNvPr name="Freeform 8" id="8"/>
            <p:cNvSpPr/>
            <p:nvPr/>
          </p:nvSpPr>
          <p:spPr>
            <a:xfrm flipH="false" flipV="false" rot="0">
              <a:off x="0" y="0"/>
              <a:ext cx="904875" cy="904748"/>
            </a:xfrm>
            <a:custGeom>
              <a:avLst/>
              <a:gdLst/>
              <a:ahLst/>
              <a:cxnLst/>
              <a:rect r="r" b="b" t="t" l="l"/>
              <a:pathLst>
                <a:path h="904748" w="904875">
                  <a:moveTo>
                    <a:pt x="331597" y="68580"/>
                  </a:moveTo>
                  <a:cubicBezTo>
                    <a:pt x="315976" y="88265"/>
                    <a:pt x="301625" y="112014"/>
                    <a:pt x="288798" y="139573"/>
                  </a:cubicBezTo>
                  <a:cubicBezTo>
                    <a:pt x="272161" y="175133"/>
                    <a:pt x="258826" y="215519"/>
                    <a:pt x="248793" y="259207"/>
                  </a:cubicBezTo>
                  <a:lnTo>
                    <a:pt x="99568" y="259207"/>
                  </a:lnTo>
                  <a:cubicBezTo>
                    <a:pt x="148971" y="169164"/>
                    <a:pt x="232029" y="100076"/>
                    <a:pt x="331597" y="68580"/>
                  </a:cubicBezTo>
                  <a:close/>
                  <a:moveTo>
                    <a:pt x="427482" y="54610"/>
                  </a:moveTo>
                  <a:lnTo>
                    <a:pt x="427482" y="259207"/>
                  </a:lnTo>
                  <a:lnTo>
                    <a:pt x="300101" y="259207"/>
                  </a:lnTo>
                  <a:cubicBezTo>
                    <a:pt x="308991" y="223266"/>
                    <a:pt x="320294" y="190119"/>
                    <a:pt x="334010" y="160782"/>
                  </a:cubicBezTo>
                  <a:cubicBezTo>
                    <a:pt x="360426" y="104267"/>
                    <a:pt x="393446" y="67056"/>
                    <a:pt x="427355" y="54610"/>
                  </a:cubicBezTo>
                  <a:close/>
                  <a:moveTo>
                    <a:pt x="477520" y="54610"/>
                  </a:moveTo>
                  <a:cubicBezTo>
                    <a:pt x="511429" y="67056"/>
                    <a:pt x="544449" y="104140"/>
                    <a:pt x="570865" y="160782"/>
                  </a:cubicBezTo>
                  <a:cubicBezTo>
                    <a:pt x="584581" y="190246"/>
                    <a:pt x="596011" y="223393"/>
                    <a:pt x="604774" y="259207"/>
                  </a:cubicBezTo>
                  <a:lnTo>
                    <a:pt x="477520" y="259207"/>
                  </a:lnTo>
                  <a:lnTo>
                    <a:pt x="477520" y="54737"/>
                  </a:lnTo>
                  <a:close/>
                  <a:moveTo>
                    <a:pt x="573405" y="68580"/>
                  </a:moveTo>
                  <a:cubicBezTo>
                    <a:pt x="672973" y="99949"/>
                    <a:pt x="755904" y="169164"/>
                    <a:pt x="805434" y="259207"/>
                  </a:cubicBezTo>
                  <a:lnTo>
                    <a:pt x="656082" y="259207"/>
                  </a:lnTo>
                  <a:cubicBezTo>
                    <a:pt x="646049" y="215519"/>
                    <a:pt x="632714" y="175133"/>
                    <a:pt x="616077" y="139573"/>
                  </a:cubicBezTo>
                  <a:cubicBezTo>
                    <a:pt x="603250" y="112014"/>
                    <a:pt x="588899" y="88265"/>
                    <a:pt x="573278" y="68580"/>
                  </a:cubicBezTo>
                  <a:close/>
                  <a:moveTo>
                    <a:pt x="239141" y="309372"/>
                  </a:moveTo>
                  <a:cubicBezTo>
                    <a:pt x="231902" y="354965"/>
                    <a:pt x="228092" y="403098"/>
                    <a:pt x="228092" y="452501"/>
                  </a:cubicBezTo>
                  <a:cubicBezTo>
                    <a:pt x="228092" y="500253"/>
                    <a:pt x="231648" y="546862"/>
                    <a:pt x="238506" y="591058"/>
                  </a:cubicBezTo>
                  <a:lnTo>
                    <a:pt x="74676" y="591058"/>
                  </a:lnTo>
                  <a:cubicBezTo>
                    <a:pt x="58801" y="547878"/>
                    <a:pt x="50038" y="501142"/>
                    <a:pt x="50038" y="452501"/>
                  </a:cubicBezTo>
                  <a:cubicBezTo>
                    <a:pt x="50038" y="402082"/>
                    <a:pt x="59436" y="353822"/>
                    <a:pt x="76327" y="309372"/>
                  </a:cubicBezTo>
                  <a:close/>
                  <a:moveTo>
                    <a:pt x="427482" y="309372"/>
                  </a:moveTo>
                  <a:lnTo>
                    <a:pt x="427482" y="590931"/>
                  </a:lnTo>
                  <a:lnTo>
                    <a:pt x="289052" y="590931"/>
                  </a:lnTo>
                  <a:cubicBezTo>
                    <a:pt x="281813" y="547116"/>
                    <a:pt x="278130" y="500380"/>
                    <a:pt x="278130" y="452374"/>
                  </a:cubicBezTo>
                  <a:cubicBezTo>
                    <a:pt x="278130" y="402717"/>
                    <a:pt x="282194" y="354330"/>
                    <a:pt x="289814" y="309245"/>
                  </a:cubicBezTo>
                  <a:close/>
                  <a:moveTo>
                    <a:pt x="615188" y="309372"/>
                  </a:moveTo>
                  <a:cubicBezTo>
                    <a:pt x="622935" y="354457"/>
                    <a:pt x="626872" y="402844"/>
                    <a:pt x="626872" y="452501"/>
                  </a:cubicBezTo>
                  <a:cubicBezTo>
                    <a:pt x="626872" y="500507"/>
                    <a:pt x="623062" y="547243"/>
                    <a:pt x="615950" y="591058"/>
                  </a:cubicBezTo>
                  <a:lnTo>
                    <a:pt x="477520" y="591058"/>
                  </a:lnTo>
                  <a:lnTo>
                    <a:pt x="477520" y="309372"/>
                  </a:lnTo>
                  <a:close/>
                  <a:moveTo>
                    <a:pt x="828548" y="309372"/>
                  </a:moveTo>
                  <a:cubicBezTo>
                    <a:pt x="845566" y="353822"/>
                    <a:pt x="854837" y="402082"/>
                    <a:pt x="854837" y="452501"/>
                  </a:cubicBezTo>
                  <a:cubicBezTo>
                    <a:pt x="854837" y="501142"/>
                    <a:pt x="846201" y="547878"/>
                    <a:pt x="830199" y="591058"/>
                  </a:cubicBezTo>
                  <a:lnTo>
                    <a:pt x="666496" y="591058"/>
                  </a:lnTo>
                  <a:cubicBezTo>
                    <a:pt x="673354" y="546862"/>
                    <a:pt x="676910" y="500253"/>
                    <a:pt x="676910" y="452501"/>
                  </a:cubicBezTo>
                  <a:cubicBezTo>
                    <a:pt x="676910" y="403098"/>
                    <a:pt x="673100" y="354965"/>
                    <a:pt x="665861" y="309372"/>
                  </a:cubicBezTo>
                  <a:close/>
                  <a:moveTo>
                    <a:pt x="807847" y="640969"/>
                  </a:moveTo>
                  <a:cubicBezTo>
                    <a:pt x="758698" y="733298"/>
                    <a:pt x="674624" y="804291"/>
                    <a:pt x="573405" y="836168"/>
                  </a:cubicBezTo>
                  <a:cubicBezTo>
                    <a:pt x="589026" y="816483"/>
                    <a:pt x="603377" y="792734"/>
                    <a:pt x="616204" y="765175"/>
                  </a:cubicBezTo>
                  <a:cubicBezTo>
                    <a:pt x="633349" y="728345"/>
                    <a:pt x="647192" y="686435"/>
                    <a:pt x="657225" y="640969"/>
                  </a:cubicBezTo>
                  <a:close/>
                  <a:moveTo>
                    <a:pt x="247777" y="640969"/>
                  </a:moveTo>
                  <a:cubicBezTo>
                    <a:pt x="257810" y="686435"/>
                    <a:pt x="271653" y="728472"/>
                    <a:pt x="288798" y="765175"/>
                  </a:cubicBezTo>
                  <a:cubicBezTo>
                    <a:pt x="301625" y="792734"/>
                    <a:pt x="315976" y="816483"/>
                    <a:pt x="331597" y="836168"/>
                  </a:cubicBezTo>
                  <a:cubicBezTo>
                    <a:pt x="230378" y="804164"/>
                    <a:pt x="146304" y="733171"/>
                    <a:pt x="97155" y="640969"/>
                  </a:cubicBezTo>
                  <a:close/>
                  <a:moveTo>
                    <a:pt x="427482" y="640969"/>
                  </a:moveTo>
                  <a:lnTo>
                    <a:pt x="427482" y="850138"/>
                  </a:lnTo>
                  <a:cubicBezTo>
                    <a:pt x="393573" y="837692"/>
                    <a:pt x="360553" y="800608"/>
                    <a:pt x="334137" y="743966"/>
                  </a:cubicBezTo>
                  <a:cubicBezTo>
                    <a:pt x="319786" y="713359"/>
                    <a:pt x="308102" y="678561"/>
                    <a:pt x="299085" y="640842"/>
                  </a:cubicBezTo>
                  <a:close/>
                  <a:moveTo>
                    <a:pt x="605917" y="640969"/>
                  </a:moveTo>
                  <a:cubicBezTo>
                    <a:pt x="596900" y="678561"/>
                    <a:pt x="585216" y="713359"/>
                    <a:pt x="570865" y="744093"/>
                  </a:cubicBezTo>
                  <a:cubicBezTo>
                    <a:pt x="544449" y="800608"/>
                    <a:pt x="511429" y="837819"/>
                    <a:pt x="477520" y="850265"/>
                  </a:cubicBezTo>
                  <a:lnTo>
                    <a:pt x="477520" y="640969"/>
                  </a:lnTo>
                  <a:close/>
                  <a:moveTo>
                    <a:pt x="452374" y="0"/>
                  </a:moveTo>
                  <a:cubicBezTo>
                    <a:pt x="331597" y="0"/>
                    <a:pt x="217932" y="47117"/>
                    <a:pt x="132461" y="132461"/>
                  </a:cubicBezTo>
                  <a:cubicBezTo>
                    <a:pt x="47244" y="217805"/>
                    <a:pt x="127" y="331216"/>
                    <a:pt x="0" y="451866"/>
                  </a:cubicBezTo>
                  <a:lnTo>
                    <a:pt x="0" y="451866"/>
                  </a:lnTo>
                  <a:lnTo>
                    <a:pt x="0" y="453009"/>
                  </a:lnTo>
                  <a:cubicBezTo>
                    <a:pt x="127" y="573659"/>
                    <a:pt x="47244" y="687070"/>
                    <a:pt x="132461" y="772287"/>
                  </a:cubicBezTo>
                  <a:cubicBezTo>
                    <a:pt x="217932" y="857758"/>
                    <a:pt x="331470" y="904748"/>
                    <a:pt x="452374" y="904748"/>
                  </a:cubicBezTo>
                  <a:cubicBezTo>
                    <a:pt x="573278" y="904748"/>
                    <a:pt x="686816" y="857631"/>
                    <a:pt x="772287" y="772287"/>
                  </a:cubicBezTo>
                  <a:cubicBezTo>
                    <a:pt x="857758" y="686943"/>
                    <a:pt x="904875" y="573278"/>
                    <a:pt x="904875" y="452501"/>
                  </a:cubicBezTo>
                  <a:cubicBezTo>
                    <a:pt x="904875" y="331724"/>
                    <a:pt x="857758" y="217932"/>
                    <a:pt x="772414" y="132461"/>
                  </a:cubicBezTo>
                  <a:cubicBezTo>
                    <a:pt x="687070" y="46990"/>
                    <a:pt x="573278" y="0"/>
                    <a:pt x="452374" y="0"/>
                  </a:cubicBezTo>
                  <a:close/>
                </a:path>
              </a:pathLst>
            </a:custGeom>
            <a:solidFill>
              <a:srgbClr val="000000"/>
            </a:solidFill>
          </p:spPr>
        </p:sp>
      </p:grpSp>
      <p:grpSp>
        <p:nvGrpSpPr>
          <p:cNvPr name="Group 9" id="9"/>
          <p:cNvGrpSpPr>
            <a:grpSpLocks noChangeAspect="true"/>
          </p:cNvGrpSpPr>
          <p:nvPr/>
        </p:nvGrpSpPr>
        <p:grpSpPr>
          <a:xfrm rot="0">
            <a:off x="3251130" y="3608251"/>
            <a:ext cx="1117597" cy="1117597"/>
            <a:chOff x="0" y="0"/>
            <a:chExt cx="1117600" cy="1117600"/>
          </a:xfrm>
        </p:grpSpPr>
        <p:sp>
          <p:nvSpPr>
            <p:cNvPr name="Freeform 10" id="10"/>
            <p:cNvSpPr/>
            <p:nvPr/>
          </p:nvSpPr>
          <p:spPr>
            <a:xfrm flipH="false" flipV="false" rot="0">
              <a:off x="63500" y="63500"/>
              <a:ext cx="990600" cy="990600"/>
            </a:xfrm>
            <a:custGeom>
              <a:avLst/>
              <a:gdLst/>
              <a:ahLst/>
              <a:cxnLst/>
              <a:rect r="r" b="b" t="t" l="l"/>
              <a:pathLst>
                <a:path h="990600" w="990600">
                  <a:moveTo>
                    <a:pt x="495300" y="34798"/>
                  </a:moveTo>
                  <a:cubicBezTo>
                    <a:pt x="749554" y="34798"/>
                    <a:pt x="955802" y="241046"/>
                    <a:pt x="955802" y="495300"/>
                  </a:cubicBezTo>
                  <a:cubicBezTo>
                    <a:pt x="955802" y="749554"/>
                    <a:pt x="749554" y="955802"/>
                    <a:pt x="495300" y="955802"/>
                  </a:cubicBezTo>
                  <a:cubicBezTo>
                    <a:pt x="241046" y="955802"/>
                    <a:pt x="34798" y="749554"/>
                    <a:pt x="34798" y="495300"/>
                  </a:cubicBezTo>
                  <a:cubicBezTo>
                    <a:pt x="34798" y="241046"/>
                    <a:pt x="241046" y="34798"/>
                    <a:pt x="495300" y="34798"/>
                  </a:cubicBezTo>
                  <a:close/>
                  <a:moveTo>
                    <a:pt x="495300" y="0"/>
                  </a:moveTo>
                  <a:cubicBezTo>
                    <a:pt x="222123" y="0"/>
                    <a:pt x="0" y="222123"/>
                    <a:pt x="0" y="495300"/>
                  </a:cubicBezTo>
                  <a:cubicBezTo>
                    <a:pt x="0" y="768223"/>
                    <a:pt x="221869" y="990219"/>
                    <a:pt x="494665" y="990600"/>
                  </a:cubicBezTo>
                  <a:lnTo>
                    <a:pt x="495935" y="990600"/>
                  </a:lnTo>
                  <a:cubicBezTo>
                    <a:pt x="768604" y="990219"/>
                    <a:pt x="990219" y="768604"/>
                    <a:pt x="990600" y="495935"/>
                  </a:cubicBezTo>
                  <a:lnTo>
                    <a:pt x="990600" y="494665"/>
                  </a:lnTo>
                  <a:lnTo>
                    <a:pt x="990600" y="494665"/>
                  </a:lnTo>
                  <a:cubicBezTo>
                    <a:pt x="990219" y="221869"/>
                    <a:pt x="768223" y="0"/>
                    <a:pt x="495300" y="0"/>
                  </a:cubicBezTo>
                  <a:close/>
                </a:path>
              </a:pathLst>
            </a:custGeom>
            <a:solidFill>
              <a:srgbClr val="000000"/>
            </a:solidFill>
          </p:spPr>
        </p:sp>
        <p:sp>
          <p:nvSpPr>
            <p:cNvPr name="Freeform 11" id="11"/>
            <p:cNvSpPr/>
            <p:nvPr/>
          </p:nvSpPr>
          <p:spPr>
            <a:xfrm flipH="false" flipV="false" rot="0">
              <a:off x="296291" y="317881"/>
              <a:ext cx="503301" cy="503047"/>
            </a:xfrm>
            <a:custGeom>
              <a:avLst/>
              <a:gdLst/>
              <a:ahLst/>
              <a:cxnLst/>
              <a:rect r="r" b="b" t="t" l="l"/>
              <a:pathLst>
                <a:path h="503047" w="503301">
                  <a:moveTo>
                    <a:pt x="472440" y="419608"/>
                  </a:moveTo>
                  <a:cubicBezTo>
                    <a:pt x="503301" y="382651"/>
                    <a:pt x="480568" y="361061"/>
                    <a:pt x="460121" y="345567"/>
                  </a:cubicBezTo>
                  <a:cubicBezTo>
                    <a:pt x="439674" y="330073"/>
                    <a:pt x="391541" y="310261"/>
                    <a:pt x="376682" y="327914"/>
                  </a:cubicBezTo>
                  <a:cubicBezTo>
                    <a:pt x="361823" y="345567"/>
                    <a:pt x="338201" y="367792"/>
                    <a:pt x="320040" y="362966"/>
                  </a:cubicBezTo>
                  <a:cubicBezTo>
                    <a:pt x="289179" y="354838"/>
                    <a:pt x="249936" y="313309"/>
                    <a:pt x="219964" y="283337"/>
                  </a:cubicBezTo>
                  <a:cubicBezTo>
                    <a:pt x="189992" y="253365"/>
                    <a:pt x="148463" y="214122"/>
                    <a:pt x="140335" y="183261"/>
                  </a:cubicBezTo>
                  <a:cubicBezTo>
                    <a:pt x="135509" y="164973"/>
                    <a:pt x="156083" y="142748"/>
                    <a:pt x="175387" y="126619"/>
                  </a:cubicBezTo>
                  <a:cubicBezTo>
                    <a:pt x="194691" y="110490"/>
                    <a:pt x="174371" y="65405"/>
                    <a:pt x="157734" y="43180"/>
                  </a:cubicBezTo>
                  <a:cubicBezTo>
                    <a:pt x="141097" y="20955"/>
                    <a:pt x="120650" y="0"/>
                    <a:pt x="83693" y="30861"/>
                  </a:cubicBezTo>
                  <a:cubicBezTo>
                    <a:pt x="46736" y="61722"/>
                    <a:pt x="0" y="143637"/>
                    <a:pt x="86106" y="268478"/>
                  </a:cubicBezTo>
                  <a:cubicBezTo>
                    <a:pt x="108204" y="300482"/>
                    <a:pt x="127127" y="319024"/>
                    <a:pt x="155575" y="347472"/>
                  </a:cubicBezTo>
                  <a:cubicBezTo>
                    <a:pt x="184023" y="375920"/>
                    <a:pt x="202565" y="394970"/>
                    <a:pt x="234569" y="416941"/>
                  </a:cubicBezTo>
                  <a:cubicBezTo>
                    <a:pt x="359537" y="503047"/>
                    <a:pt x="441452" y="456311"/>
                    <a:pt x="472186" y="419354"/>
                  </a:cubicBezTo>
                  <a:close/>
                </a:path>
              </a:pathLst>
            </a:custGeom>
            <a:solidFill>
              <a:srgbClr val="000000"/>
            </a:solidFill>
          </p:spPr>
        </p:sp>
        <p:sp>
          <p:nvSpPr>
            <p:cNvPr name="Freeform 12" id="12"/>
            <p:cNvSpPr/>
            <p:nvPr/>
          </p:nvSpPr>
          <p:spPr>
            <a:xfrm flipH="false" flipV="false" rot="0">
              <a:off x="547624" y="443484"/>
              <a:ext cx="135001" cy="134747"/>
            </a:xfrm>
            <a:custGeom>
              <a:avLst/>
              <a:gdLst/>
              <a:ahLst/>
              <a:cxnLst/>
              <a:rect r="r" b="b" t="t" l="l"/>
              <a:pathLst>
                <a:path h="134747" w="135001">
                  <a:moveTo>
                    <a:pt x="117602" y="134620"/>
                  </a:moveTo>
                  <a:lnTo>
                    <a:pt x="113284" y="134239"/>
                  </a:lnTo>
                  <a:lnTo>
                    <a:pt x="107442" y="131572"/>
                  </a:lnTo>
                  <a:lnTo>
                    <a:pt x="102997" y="127000"/>
                  </a:lnTo>
                  <a:lnTo>
                    <a:pt x="100457" y="121031"/>
                  </a:lnTo>
                  <a:lnTo>
                    <a:pt x="98806" y="108204"/>
                  </a:lnTo>
                  <a:cubicBezTo>
                    <a:pt x="96012" y="97790"/>
                    <a:pt x="94107" y="92710"/>
                    <a:pt x="91821" y="87884"/>
                  </a:cubicBezTo>
                  <a:lnTo>
                    <a:pt x="86868" y="78359"/>
                  </a:lnTo>
                  <a:cubicBezTo>
                    <a:pt x="80645" y="69469"/>
                    <a:pt x="77216" y="65405"/>
                    <a:pt x="73406" y="61595"/>
                  </a:cubicBezTo>
                  <a:lnTo>
                    <a:pt x="65405" y="54356"/>
                  </a:lnTo>
                  <a:cubicBezTo>
                    <a:pt x="56515" y="48133"/>
                    <a:pt x="51943" y="45466"/>
                    <a:pt x="46990" y="43180"/>
                  </a:cubicBezTo>
                  <a:lnTo>
                    <a:pt x="37084" y="38989"/>
                  </a:lnTo>
                  <a:cubicBezTo>
                    <a:pt x="26670" y="36195"/>
                    <a:pt x="21336" y="35179"/>
                    <a:pt x="16002" y="34798"/>
                  </a:cubicBezTo>
                  <a:lnTo>
                    <a:pt x="11557" y="33909"/>
                  </a:lnTo>
                  <a:lnTo>
                    <a:pt x="5715" y="30353"/>
                  </a:lnTo>
                  <a:lnTo>
                    <a:pt x="1651" y="24892"/>
                  </a:lnTo>
                  <a:lnTo>
                    <a:pt x="0" y="18288"/>
                  </a:lnTo>
                  <a:lnTo>
                    <a:pt x="1016" y="11557"/>
                  </a:lnTo>
                  <a:lnTo>
                    <a:pt x="4572" y="5715"/>
                  </a:lnTo>
                  <a:lnTo>
                    <a:pt x="10033" y="1651"/>
                  </a:lnTo>
                  <a:lnTo>
                    <a:pt x="16637" y="0"/>
                  </a:lnTo>
                  <a:cubicBezTo>
                    <a:pt x="26289" y="889"/>
                    <a:pt x="33655" y="2159"/>
                    <a:pt x="40767" y="4064"/>
                  </a:cubicBezTo>
                  <a:lnTo>
                    <a:pt x="54864" y="8509"/>
                  </a:lnTo>
                  <a:cubicBezTo>
                    <a:pt x="68326" y="14859"/>
                    <a:pt x="74676" y="18542"/>
                    <a:pt x="80772" y="22733"/>
                  </a:cubicBezTo>
                  <a:lnTo>
                    <a:pt x="92456" y="31750"/>
                  </a:lnTo>
                  <a:cubicBezTo>
                    <a:pt x="102997" y="42291"/>
                    <a:pt x="107696" y="47879"/>
                    <a:pt x="112014" y="53975"/>
                  </a:cubicBezTo>
                  <a:lnTo>
                    <a:pt x="120015" y="66421"/>
                  </a:lnTo>
                  <a:cubicBezTo>
                    <a:pt x="126365" y="79883"/>
                    <a:pt x="128905" y="86741"/>
                    <a:pt x="130810" y="93980"/>
                  </a:cubicBezTo>
                  <a:lnTo>
                    <a:pt x="134112" y="108458"/>
                  </a:lnTo>
                  <a:cubicBezTo>
                    <a:pt x="135001" y="118110"/>
                    <a:pt x="134747" y="120396"/>
                    <a:pt x="134112" y="122555"/>
                  </a:cubicBezTo>
                  <a:lnTo>
                    <a:pt x="132334" y="126746"/>
                  </a:lnTo>
                  <a:lnTo>
                    <a:pt x="127635" y="131699"/>
                  </a:lnTo>
                  <a:lnTo>
                    <a:pt x="121412" y="134493"/>
                  </a:lnTo>
                  <a:lnTo>
                    <a:pt x="117475" y="134747"/>
                  </a:lnTo>
                  <a:close/>
                </a:path>
              </a:pathLst>
            </a:custGeom>
            <a:solidFill>
              <a:srgbClr val="000000"/>
            </a:solidFill>
          </p:spPr>
        </p:sp>
        <p:sp>
          <p:nvSpPr>
            <p:cNvPr name="Freeform 13" id="13"/>
            <p:cNvSpPr/>
            <p:nvPr/>
          </p:nvSpPr>
          <p:spPr>
            <a:xfrm flipH="false" flipV="false" rot="0">
              <a:off x="546608" y="362204"/>
              <a:ext cx="216408" cy="216916"/>
            </a:xfrm>
            <a:custGeom>
              <a:avLst/>
              <a:gdLst/>
              <a:ahLst/>
              <a:cxnLst/>
              <a:rect r="r" b="b" t="t" l="l"/>
              <a:pathLst>
                <a:path h="216916" w="216408">
                  <a:moveTo>
                    <a:pt x="199517" y="216916"/>
                  </a:moveTo>
                  <a:lnTo>
                    <a:pt x="195072" y="216535"/>
                  </a:lnTo>
                  <a:lnTo>
                    <a:pt x="189103" y="213614"/>
                  </a:lnTo>
                  <a:lnTo>
                    <a:pt x="184531" y="208661"/>
                  </a:lnTo>
                  <a:lnTo>
                    <a:pt x="182118" y="202438"/>
                  </a:lnTo>
                  <a:cubicBezTo>
                    <a:pt x="181483" y="189484"/>
                    <a:pt x="180086" y="178943"/>
                    <a:pt x="177546" y="168529"/>
                  </a:cubicBezTo>
                  <a:lnTo>
                    <a:pt x="167386" y="138176"/>
                  </a:lnTo>
                  <a:cubicBezTo>
                    <a:pt x="163068" y="128397"/>
                    <a:pt x="157861" y="119126"/>
                    <a:pt x="151765" y="110236"/>
                  </a:cubicBezTo>
                  <a:lnTo>
                    <a:pt x="131318" y="85598"/>
                  </a:lnTo>
                  <a:cubicBezTo>
                    <a:pt x="123698" y="77978"/>
                    <a:pt x="115570" y="71247"/>
                    <a:pt x="106680" y="65151"/>
                  </a:cubicBezTo>
                  <a:lnTo>
                    <a:pt x="78740" y="49530"/>
                  </a:lnTo>
                  <a:cubicBezTo>
                    <a:pt x="68961" y="45212"/>
                    <a:pt x="58801" y="41783"/>
                    <a:pt x="48387" y="39370"/>
                  </a:cubicBezTo>
                  <a:lnTo>
                    <a:pt x="16764" y="34925"/>
                  </a:lnTo>
                  <a:cubicBezTo>
                    <a:pt x="14478" y="34798"/>
                    <a:pt x="12319" y="34290"/>
                    <a:pt x="10160" y="33274"/>
                  </a:cubicBezTo>
                  <a:lnTo>
                    <a:pt x="6223" y="30988"/>
                  </a:lnTo>
                  <a:lnTo>
                    <a:pt x="1905" y="25654"/>
                  </a:lnTo>
                  <a:lnTo>
                    <a:pt x="0" y="19050"/>
                  </a:lnTo>
                  <a:lnTo>
                    <a:pt x="762" y="12192"/>
                  </a:lnTo>
                  <a:lnTo>
                    <a:pt x="4064" y="6223"/>
                  </a:lnTo>
                  <a:lnTo>
                    <a:pt x="9398" y="1905"/>
                  </a:lnTo>
                  <a:lnTo>
                    <a:pt x="16002" y="0"/>
                  </a:lnTo>
                  <a:cubicBezTo>
                    <a:pt x="31115" y="762"/>
                    <a:pt x="43815" y="2540"/>
                    <a:pt x="56261" y="5461"/>
                  </a:cubicBezTo>
                  <a:lnTo>
                    <a:pt x="92583" y="17653"/>
                  </a:lnTo>
                  <a:cubicBezTo>
                    <a:pt x="104267" y="22860"/>
                    <a:pt x="115443" y="29083"/>
                    <a:pt x="126111" y="36322"/>
                  </a:cubicBezTo>
                  <a:lnTo>
                    <a:pt x="155575" y="60833"/>
                  </a:lnTo>
                  <a:cubicBezTo>
                    <a:pt x="164719" y="69977"/>
                    <a:pt x="172847" y="79756"/>
                    <a:pt x="180086" y="90297"/>
                  </a:cubicBezTo>
                  <a:lnTo>
                    <a:pt x="198755" y="123825"/>
                  </a:lnTo>
                  <a:cubicBezTo>
                    <a:pt x="203962" y="135509"/>
                    <a:pt x="208026" y="147701"/>
                    <a:pt x="210947" y="160147"/>
                  </a:cubicBezTo>
                  <a:lnTo>
                    <a:pt x="216281" y="198120"/>
                  </a:lnTo>
                  <a:cubicBezTo>
                    <a:pt x="216408" y="200406"/>
                    <a:pt x="216027" y="202692"/>
                    <a:pt x="215265" y="204851"/>
                  </a:cubicBezTo>
                  <a:lnTo>
                    <a:pt x="213360" y="208915"/>
                  </a:lnTo>
                  <a:lnTo>
                    <a:pt x="208407" y="213614"/>
                  </a:lnTo>
                  <a:lnTo>
                    <a:pt x="202057" y="216154"/>
                  </a:lnTo>
                  <a:lnTo>
                    <a:pt x="199009" y="216408"/>
                  </a:lnTo>
                  <a:close/>
                </a:path>
              </a:pathLst>
            </a:custGeom>
            <a:solidFill>
              <a:srgbClr val="000000"/>
            </a:solidFill>
          </p:spPr>
        </p:sp>
      </p:grpSp>
      <p:sp>
        <p:nvSpPr>
          <p:cNvPr name="Freeform 14" id="14"/>
          <p:cNvSpPr/>
          <p:nvPr/>
        </p:nvSpPr>
        <p:spPr>
          <a:xfrm flipH="false" flipV="false" rot="0">
            <a:off x="3448202" y="6701323"/>
            <a:ext cx="1155697" cy="1269968"/>
          </a:xfrm>
          <a:custGeom>
            <a:avLst/>
            <a:gdLst/>
            <a:ahLst/>
            <a:cxnLst/>
            <a:rect r="r" b="b" t="t" l="l"/>
            <a:pathLst>
              <a:path h="1269968" w="1155697">
                <a:moveTo>
                  <a:pt x="0" y="0"/>
                </a:moveTo>
                <a:lnTo>
                  <a:pt x="1155697" y="0"/>
                </a:lnTo>
                <a:lnTo>
                  <a:pt x="1155697" y="1269969"/>
                </a:lnTo>
                <a:lnTo>
                  <a:pt x="0" y="1269969"/>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15" id="15"/>
          <p:cNvGrpSpPr>
            <a:grpSpLocks noChangeAspect="true"/>
          </p:cNvGrpSpPr>
          <p:nvPr/>
        </p:nvGrpSpPr>
        <p:grpSpPr>
          <a:xfrm rot="0">
            <a:off x="4694377" y="5918492"/>
            <a:ext cx="8539753" cy="57150"/>
            <a:chOff x="0" y="0"/>
            <a:chExt cx="8539759" cy="57150"/>
          </a:xfrm>
        </p:grpSpPr>
        <p:sp>
          <p:nvSpPr>
            <p:cNvPr name="Freeform 16" id="16"/>
            <p:cNvSpPr/>
            <p:nvPr/>
          </p:nvSpPr>
          <p:spPr>
            <a:xfrm flipH="false" flipV="false" rot="0">
              <a:off x="0" y="0"/>
              <a:ext cx="8539734" cy="57150"/>
            </a:xfrm>
            <a:custGeom>
              <a:avLst/>
              <a:gdLst/>
              <a:ahLst/>
              <a:cxnLst/>
              <a:rect r="r" b="b" t="t" l="l"/>
              <a:pathLst>
                <a:path h="57150" w="8539734">
                  <a:moveTo>
                    <a:pt x="0" y="0"/>
                  </a:moveTo>
                  <a:lnTo>
                    <a:pt x="0" y="57150"/>
                  </a:lnTo>
                  <a:lnTo>
                    <a:pt x="1727708" y="57150"/>
                  </a:lnTo>
                  <a:lnTo>
                    <a:pt x="1727708" y="0"/>
                  </a:lnTo>
                  <a:close/>
                  <a:moveTo>
                    <a:pt x="1949069" y="0"/>
                  </a:moveTo>
                  <a:lnTo>
                    <a:pt x="1949069" y="57150"/>
                  </a:lnTo>
                  <a:lnTo>
                    <a:pt x="3215513" y="57150"/>
                  </a:lnTo>
                  <a:lnTo>
                    <a:pt x="3215513" y="0"/>
                  </a:lnTo>
                  <a:close/>
                  <a:moveTo>
                    <a:pt x="3556254" y="0"/>
                  </a:moveTo>
                  <a:lnTo>
                    <a:pt x="3556254" y="57150"/>
                  </a:lnTo>
                  <a:lnTo>
                    <a:pt x="3961892" y="57150"/>
                  </a:lnTo>
                  <a:lnTo>
                    <a:pt x="3961892" y="0"/>
                  </a:lnTo>
                  <a:close/>
                  <a:moveTo>
                    <a:pt x="4183253" y="0"/>
                  </a:moveTo>
                  <a:lnTo>
                    <a:pt x="4183253" y="57150"/>
                  </a:lnTo>
                  <a:lnTo>
                    <a:pt x="5684266" y="57150"/>
                  </a:lnTo>
                  <a:lnTo>
                    <a:pt x="5684266" y="0"/>
                  </a:lnTo>
                  <a:close/>
                  <a:moveTo>
                    <a:pt x="5905754" y="0"/>
                  </a:moveTo>
                  <a:lnTo>
                    <a:pt x="5905754" y="57150"/>
                  </a:lnTo>
                  <a:lnTo>
                    <a:pt x="8539734" y="57150"/>
                  </a:lnTo>
                  <a:lnTo>
                    <a:pt x="8539734" y="0"/>
                  </a:lnTo>
                  <a:close/>
                </a:path>
              </a:pathLst>
            </a:custGeom>
            <a:solidFill>
              <a:srgbClr val="000000"/>
            </a:solidFill>
          </p:spPr>
        </p:sp>
      </p:grpSp>
      <p:sp>
        <p:nvSpPr>
          <p:cNvPr name="TextBox 17" id="17"/>
          <p:cNvSpPr txBox="true"/>
          <p:nvPr/>
        </p:nvSpPr>
        <p:spPr>
          <a:xfrm rot="0">
            <a:off x="3511706" y="957986"/>
            <a:ext cx="4324788" cy="1044826"/>
          </a:xfrm>
          <a:prstGeom prst="rect">
            <a:avLst/>
          </a:prstGeom>
        </p:spPr>
        <p:txBody>
          <a:bodyPr anchor="t" rtlCol="false" tIns="0" lIns="0" bIns="0" rIns="0">
            <a:spAutoFit/>
          </a:bodyPr>
          <a:lstStyle/>
          <a:p>
            <a:pPr algn="l">
              <a:lnSpc>
                <a:spcPts val="8460"/>
              </a:lnSpc>
            </a:pPr>
            <a:r>
              <a:rPr lang="en-US" sz="6043">
                <a:solidFill>
                  <a:srgbClr val="000000"/>
                </a:solidFill>
                <a:latin typeface="Lato Bold"/>
              </a:rPr>
              <a:t>CONTCT US</a:t>
            </a:r>
          </a:p>
        </p:txBody>
      </p:sp>
      <p:sp>
        <p:nvSpPr>
          <p:cNvPr name="TextBox 18" id="18"/>
          <p:cNvSpPr txBox="true"/>
          <p:nvPr/>
        </p:nvSpPr>
        <p:spPr>
          <a:xfrm rot="0">
            <a:off x="4694377" y="3194685"/>
            <a:ext cx="9796024" cy="5246960"/>
          </a:xfrm>
          <a:prstGeom prst="rect">
            <a:avLst/>
          </a:prstGeom>
        </p:spPr>
        <p:txBody>
          <a:bodyPr anchor="t" rtlCol="false" tIns="0" lIns="0" bIns="0" rIns="0">
            <a:spAutoFit/>
          </a:bodyPr>
          <a:lstStyle/>
          <a:p>
            <a:pPr algn="l">
              <a:lnSpc>
                <a:spcPts val="11850"/>
              </a:lnSpc>
            </a:pPr>
            <a:r>
              <a:rPr lang="en-US" sz="5199">
                <a:solidFill>
                  <a:srgbClr val="000000"/>
                </a:solidFill>
                <a:latin typeface="Canva Sans Bold"/>
              </a:rPr>
              <a:t>+1 (954)657-8423 </a:t>
            </a:r>
            <a:r>
              <a:rPr lang="en-US" sz="5199">
                <a:solidFill>
                  <a:srgbClr val="000000"/>
                </a:solidFill>
                <a:latin typeface="Canva Sans Bold"/>
                <a:hlinkClick r:id="rId6" tooltip="https://www.packysportspub.com/"/>
              </a:rPr>
              <a:t>www.packysportspub.com</a:t>
            </a:r>
          </a:p>
          <a:p>
            <a:pPr algn="r">
              <a:lnSpc>
                <a:spcPts val="11850"/>
              </a:lnSpc>
            </a:pPr>
            <a:r>
              <a:rPr lang="en-US" sz="5199">
                <a:solidFill>
                  <a:srgbClr val="000000"/>
                </a:solidFill>
                <a:latin typeface="Canva Sans Bold"/>
              </a:rPr>
              <a:t>4480 North Federal Highway,</a:t>
            </a:r>
          </a:p>
          <a:p>
            <a:pPr algn="r">
              <a:lnSpc>
                <a:spcPts val="2599"/>
              </a:lnSpc>
            </a:pPr>
            <a:r>
              <a:rPr lang="en-US" sz="5199">
                <a:solidFill>
                  <a:srgbClr val="000000"/>
                </a:solidFill>
                <a:latin typeface="Canva Sans Bold"/>
              </a:rPr>
              <a:t>Lighthouse Point, FL 33064</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DAF6TS3IkI0</dc:identifier>
  <dcterms:modified xsi:type="dcterms:W3CDTF">2011-08-01T06:04:30Z</dcterms:modified>
  <cp:revision>1</cp:revision>
  <dc:title>Copy of Purple &amp;  white business profile presentation (1).pdf</dc:title>
</cp:coreProperties>
</file>